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811" r:id="rId3"/>
    <p:sldMasterId id="2147483952" r:id="rId4"/>
    <p:sldMasterId id="2147483968" r:id="rId5"/>
  </p:sldMasterIdLst>
  <p:notesMasterIdLst>
    <p:notesMasterId r:id="rId87"/>
  </p:notesMasterIdLst>
  <p:handoutMasterIdLst>
    <p:handoutMasterId r:id="rId88"/>
  </p:handoutMasterIdLst>
  <p:sldIdLst>
    <p:sldId id="643" r:id="rId6"/>
    <p:sldId id="644" r:id="rId7"/>
    <p:sldId id="645" r:id="rId8"/>
    <p:sldId id="646" r:id="rId9"/>
    <p:sldId id="647" r:id="rId10"/>
    <p:sldId id="648" r:id="rId11"/>
    <p:sldId id="649" r:id="rId12"/>
    <p:sldId id="650" r:id="rId13"/>
    <p:sldId id="651" r:id="rId14"/>
    <p:sldId id="652" r:id="rId15"/>
    <p:sldId id="653" r:id="rId16"/>
    <p:sldId id="654" r:id="rId17"/>
    <p:sldId id="655" r:id="rId18"/>
    <p:sldId id="558" r:id="rId19"/>
    <p:sldId id="559" r:id="rId20"/>
    <p:sldId id="560" r:id="rId21"/>
    <p:sldId id="551" r:id="rId22"/>
    <p:sldId id="556" r:id="rId23"/>
    <p:sldId id="561" r:id="rId24"/>
    <p:sldId id="564" r:id="rId25"/>
    <p:sldId id="565" r:id="rId26"/>
    <p:sldId id="552" r:id="rId27"/>
    <p:sldId id="566" r:id="rId28"/>
    <p:sldId id="571" r:id="rId29"/>
    <p:sldId id="572" r:id="rId30"/>
    <p:sldId id="574" r:id="rId31"/>
    <p:sldId id="599" r:id="rId32"/>
    <p:sldId id="600" r:id="rId33"/>
    <p:sldId id="601" r:id="rId34"/>
    <p:sldId id="603" r:id="rId35"/>
    <p:sldId id="602" r:id="rId36"/>
    <p:sldId id="607" r:id="rId37"/>
    <p:sldId id="608" r:id="rId38"/>
    <p:sldId id="609" r:id="rId39"/>
    <p:sldId id="610" r:id="rId40"/>
    <p:sldId id="611" r:id="rId41"/>
    <p:sldId id="612" r:id="rId42"/>
    <p:sldId id="613" r:id="rId43"/>
    <p:sldId id="614" r:id="rId44"/>
    <p:sldId id="616" r:id="rId45"/>
    <p:sldId id="617" r:id="rId46"/>
    <p:sldId id="618" r:id="rId47"/>
    <p:sldId id="619" r:id="rId48"/>
    <p:sldId id="620" r:id="rId49"/>
    <p:sldId id="621" r:id="rId50"/>
    <p:sldId id="622" r:id="rId51"/>
    <p:sldId id="623" r:id="rId52"/>
    <p:sldId id="624" r:id="rId53"/>
    <p:sldId id="625" r:id="rId54"/>
    <p:sldId id="626" r:id="rId55"/>
    <p:sldId id="627" r:id="rId56"/>
    <p:sldId id="628" r:id="rId57"/>
    <p:sldId id="629" r:id="rId58"/>
    <p:sldId id="630" r:id="rId59"/>
    <p:sldId id="631" r:id="rId60"/>
    <p:sldId id="632" r:id="rId61"/>
    <p:sldId id="634" r:id="rId62"/>
    <p:sldId id="635" r:id="rId63"/>
    <p:sldId id="636" r:id="rId64"/>
    <p:sldId id="637" r:id="rId65"/>
    <p:sldId id="641" r:id="rId66"/>
    <p:sldId id="638" r:id="rId67"/>
    <p:sldId id="639" r:id="rId68"/>
    <p:sldId id="640" r:id="rId69"/>
    <p:sldId id="656" r:id="rId70"/>
    <p:sldId id="581" r:id="rId71"/>
    <p:sldId id="582" r:id="rId72"/>
    <p:sldId id="583" r:id="rId73"/>
    <p:sldId id="592" r:id="rId74"/>
    <p:sldId id="584" r:id="rId75"/>
    <p:sldId id="586" r:id="rId76"/>
    <p:sldId id="587" r:id="rId77"/>
    <p:sldId id="588" r:id="rId78"/>
    <p:sldId id="589" r:id="rId79"/>
    <p:sldId id="593" r:id="rId80"/>
    <p:sldId id="594" r:id="rId81"/>
    <p:sldId id="595" r:id="rId82"/>
    <p:sldId id="596" r:id="rId83"/>
    <p:sldId id="597" r:id="rId84"/>
    <p:sldId id="598" r:id="rId85"/>
    <p:sldId id="590" r:id="rId86"/>
  </p:sldIdLst>
  <p:sldSz cx="9144000" cy="6858000" type="screen4x3"/>
  <p:notesSz cx="7315200" cy="9601200"/>
  <p:defaultTextStyle>
    <a:defPPr>
      <a:defRPr lang="en-US"/>
    </a:defPPr>
    <a:lvl1pPr algn="ctr" rtl="0" fontAlgn="base">
      <a:spcBef>
        <a:spcPct val="50000"/>
      </a:spcBef>
      <a:spcAft>
        <a:spcPct val="0"/>
      </a:spcAft>
      <a:defRPr sz="1400" kern="1200">
        <a:solidFill>
          <a:schemeClr val="tx1"/>
        </a:solidFill>
        <a:latin typeface="Times New Roman" panose="02020603050405020304" pitchFamily="18" charset="0"/>
        <a:ea typeface="+mn-ea"/>
        <a:cs typeface="+mn-cs"/>
      </a:defRPr>
    </a:lvl1pPr>
    <a:lvl2pPr marL="457200" algn="ctr" rtl="0" fontAlgn="base">
      <a:spcBef>
        <a:spcPct val="50000"/>
      </a:spcBef>
      <a:spcAft>
        <a:spcPct val="0"/>
      </a:spcAft>
      <a:defRPr sz="1400" kern="1200">
        <a:solidFill>
          <a:schemeClr val="tx1"/>
        </a:solidFill>
        <a:latin typeface="Times New Roman" panose="02020603050405020304" pitchFamily="18" charset="0"/>
        <a:ea typeface="+mn-ea"/>
        <a:cs typeface="+mn-cs"/>
      </a:defRPr>
    </a:lvl2pPr>
    <a:lvl3pPr marL="914400" algn="ctr" rtl="0" fontAlgn="base">
      <a:spcBef>
        <a:spcPct val="50000"/>
      </a:spcBef>
      <a:spcAft>
        <a:spcPct val="0"/>
      </a:spcAft>
      <a:defRPr sz="1400" kern="1200">
        <a:solidFill>
          <a:schemeClr val="tx1"/>
        </a:solidFill>
        <a:latin typeface="Times New Roman" panose="02020603050405020304" pitchFamily="18" charset="0"/>
        <a:ea typeface="+mn-ea"/>
        <a:cs typeface="+mn-cs"/>
      </a:defRPr>
    </a:lvl3pPr>
    <a:lvl4pPr marL="1371600" algn="ctr" rtl="0" fontAlgn="base">
      <a:spcBef>
        <a:spcPct val="50000"/>
      </a:spcBef>
      <a:spcAft>
        <a:spcPct val="0"/>
      </a:spcAft>
      <a:defRPr sz="1400" kern="1200">
        <a:solidFill>
          <a:schemeClr val="tx1"/>
        </a:solidFill>
        <a:latin typeface="Times New Roman" panose="02020603050405020304" pitchFamily="18" charset="0"/>
        <a:ea typeface="+mn-ea"/>
        <a:cs typeface="+mn-cs"/>
      </a:defRPr>
    </a:lvl4pPr>
    <a:lvl5pPr marL="1828800" algn="ctr" rtl="0" fontAlgn="base">
      <a:spcBef>
        <a:spcPct val="5000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9FF"/>
    <a:srgbClr val="E7A3FF"/>
    <a:srgbClr val="660066"/>
    <a:srgbClr val="420042"/>
    <a:srgbClr val="A50021"/>
    <a:srgbClr val="006600"/>
    <a:srgbClr val="FCF3F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9" autoAdjust="0"/>
    <p:restoredTop sz="92816" autoAdjust="0"/>
  </p:normalViewPr>
  <p:slideViewPr>
    <p:cSldViewPr snapToGrid="0">
      <p:cViewPr>
        <p:scale>
          <a:sx n="71" d="100"/>
          <a:sy n="71" d="100"/>
        </p:scale>
        <p:origin x="-1296" y="-20"/>
      </p:cViewPr>
      <p:guideLst>
        <p:guide orient="horz" pos="2160"/>
        <p:guide pos="2880"/>
      </p:guideLst>
    </p:cSldViewPr>
  </p:slideViewPr>
  <p:notesTextViewPr>
    <p:cViewPr>
      <p:scale>
        <a:sx n="100" d="100"/>
        <a:sy n="100" d="100"/>
      </p:scale>
      <p:origin x="0" y="0"/>
    </p:cViewPr>
  </p:notesTextViewPr>
  <p:sorterViewPr>
    <p:cViewPr>
      <p:scale>
        <a:sx n="30" d="100"/>
        <a:sy n="30" d="100"/>
      </p:scale>
      <p:origin x="0" y="0"/>
    </p:cViewPr>
  </p:sorterViewPr>
  <p:notesViewPr>
    <p:cSldViewPr snapToGrid="0">
      <p:cViewPr varScale="1">
        <p:scale>
          <a:sx n="83" d="100"/>
          <a:sy n="83" d="100"/>
        </p:scale>
        <p:origin x="-1908"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3.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56.wmf"/><Relationship Id="rId7" Type="http://schemas.openxmlformats.org/officeDocument/2006/relationships/image" Target="../media/image80.wmf"/><Relationship Id="rId2" Type="http://schemas.openxmlformats.org/officeDocument/2006/relationships/image" Target="../media/image55.wmf"/><Relationship Id="rId1" Type="http://schemas.openxmlformats.org/officeDocument/2006/relationships/image" Target="../media/image77.wmf"/><Relationship Id="rId6" Type="http://schemas.openxmlformats.org/officeDocument/2006/relationships/image" Target="../media/image64.wmf"/><Relationship Id="rId5" Type="http://schemas.openxmlformats.org/officeDocument/2006/relationships/image" Target="../media/image79.wmf"/><Relationship Id="rId4" Type="http://schemas.openxmlformats.org/officeDocument/2006/relationships/image" Target="../media/image78.wmf"/><Relationship Id="rId9" Type="http://schemas.openxmlformats.org/officeDocument/2006/relationships/image" Target="../media/image8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1890"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defTabSz="966788">
              <a:spcBef>
                <a:spcPct val="0"/>
              </a:spcBef>
              <a:defRPr sz="1300">
                <a:latin typeface="Arial" pitchFamily="34" charset="0"/>
              </a:defRPr>
            </a:lvl1pPr>
          </a:lstStyle>
          <a:p>
            <a:pPr>
              <a:defRPr/>
            </a:pPr>
            <a:endParaRPr lang="en-US"/>
          </a:p>
        </p:txBody>
      </p:sp>
      <p:sp>
        <p:nvSpPr>
          <p:cNvPr id="1061891"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spcBef>
                <a:spcPct val="0"/>
              </a:spcBef>
              <a:defRPr sz="1300">
                <a:latin typeface="Arial" pitchFamily="34" charset="0"/>
              </a:defRPr>
            </a:lvl1pPr>
          </a:lstStyle>
          <a:p>
            <a:pPr>
              <a:defRPr/>
            </a:pPr>
            <a:endParaRPr lang="en-US"/>
          </a:p>
        </p:txBody>
      </p:sp>
      <p:sp>
        <p:nvSpPr>
          <p:cNvPr id="1061892"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defTabSz="966788">
              <a:spcBef>
                <a:spcPct val="0"/>
              </a:spcBef>
              <a:defRPr sz="1300">
                <a:latin typeface="Arial" pitchFamily="34" charset="0"/>
              </a:defRPr>
            </a:lvl1pPr>
          </a:lstStyle>
          <a:p>
            <a:pPr>
              <a:defRPr/>
            </a:pPr>
            <a:endParaRPr lang="en-US"/>
          </a:p>
        </p:txBody>
      </p:sp>
      <p:sp>
        <p:nvSpPr>
          <p:cNvPr id="1061893"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spcBef>
                <a:spcPct val="0"/>
              </a:spcBef>
              <a:defRPr sz="1300">
                <a:latin typeface="Arial" panose="020B0604020202020204" pitchFamily="34" charset="0"/>
              </a:defRPr>
            </a:lvl1pPr>
          </a:lstStyle>
          <a:p>
            <a:fld id="{C2D58A9F-E68F-470A-AC9E-DAF9ACF677B1}" type="slidenum">
              <a:rPr lang="en-US" altLang="en-US"/>
              <a:pPr/>
              <a:t>‹#›</a:t>
            </a:fld>
            <a:endParaRPr lang="en-US" altLang="en-US"/>
          </a:p>
        </p:txBody>
      </p:sp>
    </p:spTree>
    <p:extLst>
      <p:ext uri="{BB962C8B-B14F-4D97-AF65-F5344CB8AC3E}">
        <p14:creationId xmlns:p14="http://schemas.microsoft.com/office/powerpoint/2010/main" val="2537916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defTabSz="966788">
              <a:spcBef>
                <a:spcPct val="0"/>
              </a:spcBef>
              <a:defRPr sz="1300">
                <a:latin typeface="Arial" pitchFamily="34" charset="0"/>
              </a:defRPr>
            </a:lvl1pPr>
          </a:lstStyle>
          <a:p>
            <a:pPr>
              <a:defRPr/>
            </a:pPr>
            <a:endParaRPr lang="en-US"/>
          </a:p>
        </p:txBody>
      </p:sp>
      <p:sp>
        <p:nvSpPr>
          <p:cNvPr id="82947"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spcBef>
                <a:spcPct val="0"/>
              </a:spcBef>
              <a:defRPr sz="1300">
                <a:latin typeface="Arial" pitchFamily="34" charset="0"/>
              </a:defRPr>
            </a:lvl1pPr>
          </a:lstStyle>
          <a:p>
            <a:pPr>
              <a:defRPr/>
            </a:pPr>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9"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2950"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defTabSz="966788">
              <a:spcBef>
                <a:spcPct val="0"/>
              </a:spcBef>
              <a:defRPr sz="1300">
                <a:latin typeface="Arial" pitchFamily="34" charset="0"/>
              </a:defRPr>
            </a:lvl1pPr>
          </a:lstStyle>
          <a:p>
            <a:pPr>
              <a:defRPr/>
            </a:pPr>
            <a:endParaRPr lang="en-US"/>
          </a:p>
        </p:txBody>
      </p:sp>
      <p:sp>
        <p:nvSpPr>
          <p:cNvPr id="82951"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spcBef>
                <a:spcPct val="0"/>
              </a:spcBef>
              <a:defRPr sz="1300">
                <a:latin typeface="Arial" panose="020B0604020202020204" pitchFamily="34" charset="0"/>
              </a:defRPr>
            </a:lvl1pPr>
          </a:lstStyle>
          <a:p>
            <a:fld id="{50537EFB-0612-49B0-92C8-A9D1A980566F}" type="slidenum">
              <a:rPr lang="en-US" altLang="en-US"/>
              <a:pPr/>
              <a:t>‹#›</a:t>
            </a:fld>
            <a:endParaRPr lang="en-US" altLang="en-US"/>
          </a:p>
        </p:txBody>
      </p:sp>
    </p:spTree>
    <p:extLst>
      <p:ext uri="{BB962C8B-B14F-4D97-AF65-F5344CB8AC3E}">
        <p14:creationId xmlns:p14="http://schemas.microsoft.com/office/powerpoint/2010/main" val="1805269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Arial" charset="0"/>
              </a:rPr>
              <a:t>My name is Chandra </a:t>
            </a:r>
            <a:r>
              <a:rPr lang="en-US" dirty="0" err="1" smtClean="0">
                <a:latin typeface="Arial" charset="0"/>
              </a:rPr>
              <a:t>Bhat</a:t>
            </a:r>
            <a:r>
              <a:rPr lang="en-US" dirty="0" smtClean="0">
                <a:latin typeface="Arial" charset="0"/>
              </a:rPr>
              <a:t>. I am the Director of the Center for Transportation Research at the University of Texas at Austin. Welcome to this series of videos on choice modeling. In this first in the series of voice over slides videos, I will introduce choice modeling </a:t>
            </a:r>
            <a:r>
              <a:rPr lang="en-US" baseline="0" dirty="0" smtClean="0">
                <a:latin typeface="Arial" charset="0"/>
              </a:rPr>
              <a:t>rather broadly</a:t>
            </a:r>
            <a:r>
              <a:rPr lang="en-US" dirty="0" smtClean="0">
                <a:latin typeface="Arial" charset="0"/>
              </a:rPr>
              <a:t>. Subsequent videos will go into additional</a:t>
            </a:r>
            <a:r>
              <a:rPr lang="en-US" baseline="0" dirty="0" smtClean="0">
                <a:latin typeface="Arial" charset="0"/>
              </a:rPr>
              <a:t> and specific </a:t>
            </a:r>
            <a:r>
              <a:rPr lang="en-US" dirty="0" smtClean="0">
                <a:latin typeface="Arial" charset="0"/>
              </a:rPr>
              <a:t>details. </a:t>
            </a:r>
          </a:p>
          <a:p>
            <a:pPr eaLnBrk="1" hangingPunct="1"/>
            <a:endParaRPr lang="en-US" dirty="0" smtClean="0">
              <a:latin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117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Another choice phenomenon of interest, but now in the environmental economics field, is an angler’s choice of fishing site, which may be a function of travel cost to the site, any fees at the site, the quality of the water at the site, the variety of fishes at the site, and other aspects of the site and of the angler. In this context, welfare measurement may focus on the result of closing a site or on improving water quality at a site.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858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In geography, an important choice phenomenon that has been modeled is firm location decisions. Here, the firm is the decision maker. The firm’s decision may be based on other similar firms located in the area, other complementary types of firms, the cost of doing business in a location, the availability of talent pool, and accessibility to markets.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828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Of course, choice models are used extensively in activity-based travel forecasting platforms. As a simple example, consider the daily activity pattern of a working individual with a child in the household. There are several choice</a:t>
            </a:r>
            <a:r>
              <a:rPr lang="en-US" baseline="0" dirty="0" smtClean="0">
                <a:latin typeface="Arial" charset="0"/>
              </a:rPr>
              <a:t> decisions embedded in the individual’s activity-travel pattern illustrated here, including</a:t>
            </a:r>
            <a:r>
              <a:rPr lang="en-US" dirty="0" smtClean="0">
                <a:latin typeface="Arial" charset="0"/>
              </a:rPr>
              <a:t> the work timings of the individual, which,</a:t>
            </a:r>
            <a:r>
              <a:rPr lang="en-US" baseline="0" dirty="0" smtClean="0">
                <a:latin typeface="Arial" charset="0"/>
              </a:rPr>
              <a:t> in the illustration is from 8 am to 5 pm, </a:t>
            </a:r>
            <a:r>
              <a:rPr lang="en-US" dirty="0" smtClean="0">
                <a:latin typeface="Arial" charset="0"/>
              </a:rPr>
              <a:t>whether the person will drive her</a:t>
            </a:r>
            <a:r>
              <a:rPr lang="en-US" baseline="0" dirty="0" smtClean="0">
                <a:latin typeface="Arial" charset="0"/>
              </a:rPr>
              <a:t> or his</a:t>
            </a:r>
            <a:r>
              <a:rPr lang="en-US" dirty="0" smtClean="0">
                <a:latin typeface="Arial" charset="0"/>
              </a:rPr>
              <a:t> child</a:t>
            </a:r>
            <a:r>
              <a:rPr lang="en-US" baseline="0" dirty="0" smtClean="0">
                <a:latin typeface="Arial" charset="0"/>
              </a:rPr>
              <a:t> </a:t>
            </a:r>
            <a:r>
              <a:rPr lang="en-US" dirty="0" smtClean="0">
                <a:latin typeface="Arial" charset="0"/>
              </a:rPr>
              <a:t>to school in the morning, if so, the departure time from home, whether or not the person will make a stop at a restaurant during the midday, the departure</a:t>
            </a:r>
            <a:r>
              <a:rPr lang="en-US" baseline="0" dirty="0" smtClean="0">
                <a:latin typeface="Arial" charset="0"/>
              </a:rPr>
              <a:t> time from work if there is a stop during the mid-day, </a:t>
            </a:r>
            <a:r>
              <a:rPr lang="en-US" dirty="0" smtClean="0">
                <a:latin typeface="Arial" charset="0"/>
              </a:rPr>
              <a:t>and so 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4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rPr>
              <a:t>Well, we have seen many examples of choices in</a:t>
            </a:r>
            <a:r>
              <a:rPr lang="en-US" baseline="0" dirty="0" smtClean="0">
                <a:latin typeface="Arial" charset="0"/>
              </a:rPr>
              <a:t> different fields. But now, I would like to come back to the application of choice models. </a:t>
            </a:r>
            <a:r>
              <a:rPr lang="en-US" dirty="0" smtClean="0">
                <a:latin typeface="Arial" charset="0"/>
              </a:rPr>
              <a:t>There are at least three aspects to the application of choice models, once they are estimated based on observed choice data. The first is to forecast choices and market shares into the future, because of changing demographic characteristics of consumers and alternative attributes. For example, the aging of the US population can have impacts on the mode and activity participation choices of individuals. The second is to proactively influence choice behavior rather than use choice models simply as a reactive tool. For instance, if a choice model indicates that mixed land-use encourages walking and bicycling, then a development strategy to proactively increase walking and bicycling would be to promote land-use mixing. The third is to inform policy analysis to decide whether to invest in a certain capital investment or not. For instance, in the transportation field, a new bus rapid transit system may provide overall welfare value that has to be compared to its cost. Similarly, in environmental economics, the degradation caused by an oil spill to water quality leads to a loss in value to anglers because of a deterioration in the quantity and diversity of fishes, and assessing this environmental harm is an important component of legal action against the polluter. </a:t>
            </a:r>
          </a:p>
          <a:p>
            <a:endParaRPr lang="en-US" dirty="0" smtClean="0">
              <a:latin typeface="Arial" charset="0"/>
            </a:endParaRPr>
          </a:p>
          <a:p>
            <a:r>
              <a:rPr lang="en-US" dirty="0" smtClean="0">
                <a:latin typeface="Arial" charset="0"/>
              </a:rPr>
              <a:t>Well, that’s it for this introductory video on choice modeling.</a:t>
            </a:r>
            <a:r>
              <a:rPr lang="en-US" baseline="0" dirty="0" smtClean="0">
                <a:latin typeface="Arial" charset="0"/>
              </a:rPr>
              <a:t> H</a:t>
            </a:r>
            <a:r>
              <a:rPr lang="en-US" dirty="0" smtClean="0">
                <a:latin typeface="Arial" charset="0"/>
              </a:rPr>
              <a:t>ave fun with the rest of the videos. Cheers.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668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EC388200-E241-4C8C-8872-B6A51A173EE3}" type="slidenum">
              <a:rPr lang="en-US" altLang="en-US" sz="1300">
                <a:latin typeface="Arial" panose="020B0604020202020204" pitchFamily="34" charset="0"/>
              </a:rPr>
              <a:pPr eaLnBrk="1" hangingPunct="1"/>
              <a:t>14</a:t>
            </a:fld>
            <a:endParaRPr lang="en-US" altLang="en-US" sz="1300">
              <a:latin typeface="Arial" panose="020B060402020202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r>
              <a:rPr lang="en-US" altLang="en-US" sz="1000" dirty="0" smtClean="0"/>
              <a:t>We observe individuals (or decision makers) making choices in a wide variety of decision</a:t>
            </a:r>
          </a:p>
          <a:p>
            <a:pPr eaLnBrk="1" hangingPunct="1"/>
            <a:r>
              <a:rPr lang="en-US" altLang="en-US" sz="1000" dirty="0" smtClean="0"/>
              <a:t>contexts. However, we generally do not have information about the process individuals use to</a:t>
            </a:r>
          </a:p>
          <a:p>
            <a:pPr eaLnBrk="1" hangingPunct="1"/>
            <a:r>
              <a:rPr lang="en-US" altLang="en-US" sz="1000" dirty="0" smtClean="0"/>
              <a:t>arrive at their observed choice. A proposed framework for the choice process is that an</a:t>
            </a:r>
          </a:p>
          <a:p>
            <a:pPr eaLnBrk="1" hangingPunct="1"/>
            <a:r>
              <a:rPr lang="en-US" altLang="en-US" sz="1000" dirty="0" smtClean="0"/>
              <a:t>individual first determines the available alternatives; next, evaluates the attributes of each</a:t>
            </a:r>
          </a:p>
          <a:p>
            <a:pPr eaLnBrk="1" hangingPunct="1"/>
            <a:r>
              <a:rPr lang="en-US" altLang="en-US" sz="1000" dirty="0" smtClean="0"/>
              <a:t>alternative relevant to the choice under consideration; and then, uses a decision rule to select an</a:t>
            </a:r>
          </a:p>
          <a:p>
            <a:pPr eaLnBrk="1" hangingPunct="1"/>
            <a:r>
              <a:rPr lang="en-US" altLang="en-US" sz="1000" dirty="0" smtClean="0"/>
              <a:t>alternative from among the available alternatives (Ben-</a:t>
            </a:r>
            <a:r>
              <a:rPr lang="en-US" altLang="en-US" sz="1000" dirty="0" err="1" smtClean="0"/>
              <a:t>Akiva</a:t>
            </a:r>
            <a:r>
              <a:rPr lang="en-US" altLang="en-US" sz="1000" dirty="0" smtClean="0"/>
              <a:t> and </a:t>
            </a:r>
            <a:r>
              <a:rPr lang="en-US" altLang="en-US" sz="1000" dirty="0" err="1" smtClean="0"/>
              <a:t>Lerman</a:t>
            </a:r>
            <a:r>
              <a:rPr lang="en-US" altLang="en-US" sz="1000" dirty="0" smtClean="0"/>
              <a:t>, 1985, Chapter 3).</a:t>
            </a:r>
          </a:p>
          <a:p>
            <a:pPr eaLnBrk="1" hangingPunct="1"/>
            <a:r>
              <a:rPr lang="en-US" altLang="en-US" sz="1000" dirty="0" smtClean="0"/>
              <a:t>Some individuals might select a particular alternative without going through the structured</a:t>
            </a:r>
          </a:p>
          <a:p>
            <a:pPr eaLnBrk="1" hangingPunct="1"/>
            <a:r>
              <a:rPr lang="en-US" altLang="en-US" sz="1000" dirty="0" smtClean="0"/>
              <a:t>process presented above. For example, an individual might decide to buy a car of the same make</a:t>
            </a:r>
          </a:p>
          <a:p>
            <a:pPr eaLnBrk="1" hangingPunct="1"/>
            <a:r>
              <a:rPr lang="en-US" altLang="en-US" sz="1000" dirty="0" smtClean="0"/>
              <a:t>and model as a friend because the friend is happy with the car or is a car expert. Or an individual</a:t>
            </a:r>
          </a:p>
          <a:p>
            <a:pPr eaLnBrk="1" hangingPunct="1"/>
            <a:r>
              <a:rPr lang="en-US" altLang="en-US" sz="1000" dirty="0" smtClean="0"/>
              <a:t>might purchase the same brand of ice cream out of habit. However, even in these cases, one can</a:t>
            </a:r>
          </a:p>
          <a:p>
            <a:pPr eaLnBrk="1" hangingPunct="1"/>
            <a:r>
              <a:rPr lang="en-US" altLang="en-US" sz="1000" dirty="0" smtClean="0"/>
              <a:t>view the behavior within the framework of a structured decision process by assuming that the</a:t>
            </a:r>
          </a:p>
          <a:p>
            <a:pPr eaLnBrk="1" hangingPunct="1"/>
            <a:r>
              <a:rPr lang="en-US" altLang="en-US" sz="1000" dirty="0" smtClean="0"/>
              <a:t>individual generates only one alternative for consideration (which is also the one chosen).</a:t>
            </a:r>
          </a:p>
          <a:p>
            <a:pPr eaLnBrk="1" hangingPunct="1"/>
            <a:endParaRPr lang="en-US" altLang="en-US" sz="1000" dirty="0" smtClean="0"/>
          </a:p>
          <a:p>
            <a:pPr eaLnBrk="1" hangingPunct="1"/>
            <a:r>
              <a:rPr lang="en-US" altLang="en-US" sz="1000" dirty="0" smtClean="0"/>
              <a:t>In the subsequent sections, we discuss four elements associated with the choice process;</a:t>
            </a:r>
          </a:p>
          <a:p>
            <a:pPr eaLnBrk="1" hangingPunct="1"/>
            <a:r>
              <a:rPr lang="en-US" altLang="en-US" sz="1000" dirty="0" smtClean="0"/>
              <a:t>the decision maker, the alternatives, the attributes of alternatives and the decision rule.</a:t>
            </a:r>
          </a:p>
          <a:p>
            <a:pPr eaLnBrk="1" hangingPunct="1"/>
            <a:endParaRPr lang="en-US" altLang="en-US" sz="1000" dirty="0" smtClean="0"/>
          </a:p>
          <a:p>
            <a:pPr eaLnBrk="1" hangingPunct="1"/>
            <a:endParaRPr lang="en-US" altLang="en-US" sz="10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C225D2C2-3475-4D0A-9E40-3B5E4C5FF2E9}" type="slidenum">
              <a:rPr lang="en-US" altLang="en-US" sz="1300">
                <a:latin typeface="Arial" panose="020B0604020202020204" pitchFamily="34" charset="0"/>
              </a:rPr>
              <a:pPr eaLnBrk="1" hangingPunct="1"/>
              <a:t>15</a:t>
            </a:fld>
            <a:endParaRPr lang="en-US" altLang="en-US" sz="1300">
              <a:latin typeface="Arial" panose="020B060402020202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en-US" dirty="0" smtClean="0"/>
              <a:t>For example, in travel mode choice modeling, two individuals with different income levels and different</a:t>
            </a:r>
          </a:p>
          <a:p>
            <a:pPr eaLnBrk="1" hangingPunct="1"/>
            <a:r>
              <a:rPr lang="en-US" altLang="en-US" dirty="0" smtClean="0"/>
              <a:t>residential locations are likely to have different sets of modes to choose from and may place</a:t>
            </a:r>
          </a:p>
          <a:p>
            <a:pPr eaLnBrk="1" hangingPunct="1"/>
            <a:r>
              <a:rPr lang="en-US" altLang="en-US" dirty="0" smtClean="0"/>
              <a:t>different importance weights on travel time, travel cost and other attributes. These differences</a:t>
            </a:r>
          </a:p>
          <a:p>
            <a:pPr eaLnBrk="1" hangingPunct="1"/>
            <a:r>
              <a:rPr lang="en-US" altLang="en-US" dirty="0" smtClean="0"/>
              <a:t>among decision makers should be explicitly considered in choice modeling; consequently, it is</a:t>
            </a:r>
          </a:p>
          <a:p>
            <a:pPr eaLnBrk="1" hangingPunct="1"/>
            <a:r>
              <a:rPr lang="en-US" altLang="en-US" dirty="0" smtClean="0"/>
              <a:t>important to develop choice models at the level of the decision maker and to include variables</a:t>
            </a:r>
          </a:p>
          <a:p>
            <a:pPr eaLnBrk="1" hangingPunct="1"/>
            <a:r>
              <a:rPr lang="en-US" altLang="en-US" dirty="0" smtClean="0"/>
              <a:t>which represent differences among the decision makers.</a:t>
            </a:r>
          </a:p>
          <a:p>
            <a:pPr eaLnBrk="1" hangingPunct="1"/>
            <a:endParaRPr lang="en-US"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18817C3C-121B-4995-9465-6AC7BEB8C441}" type="slidenum">
              <a:rPr lang="en-US" altLang="en-US" sz="1300">
                <a:latin typeface="Arial" panose="020B0604020202020204" pitchFamily="34" charset="0"/>
              </a:rPr>
              <a:pPr eaLnBrk="1" hangingPunct="1"/>
              <a:t>16</a:t>
            </a:fld>
            <a:endParaRPr lang="en-US" altLang="en-US" sz="13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r>
              <a:rPr lang="en-US" altLang="en-US" smtClean="0"/>
              <a:t>Feasibility of an alternative for an individual in the context of travel mode choice may be determined by legal regulations (a person cannot drive alone until the age of 16), economic constraints (limousine service is not feasible for some people) or characteristics of the individual (no car available or a handicap that prevents one from driving).</a:t>
            </a:r>
          </a:p>
          <a:p>
            <a:pPr eaLnBrk="1" hangingPunct="1"/>
            <a:endParaRPr lang="en-US" altLang="en-US" smtClean="0"/>
          </a:p>
          <a:p>
            <a:pPr lvl="3" eaLnBrk="1" hangingPunct="1"/>
            <a:r>
              <a:rPr lang="en-US" altLang="en-US" smtClean="0"/>
              <a:t>The choice set may also be determined by the decision context of the individual or the focus of the policy makers supporting the study. For example, a study of university choice may focus on choice of school type (private vs. public, small vs. large, urban vs. suburban or rural location, etc.), if the perspective is national, or a choice of specific schools, if the perspective is regional.</a:t>
            </a:r>
          </a:p>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8D25E05-2700-478A-A40F-A5861E223BCD}" type="slidenum">
              <a:rPr lang="en-US" altLang="en-US" sz="1300">
                <a:latin typeface="Arial" panose="020B0604020202020204" pitchFamily="34" charset="0"/>
              </a:rPr>
              <a:pPr eaLnBrk="1" hangingPunct="1"/>
              <a:t>18</a:t>
            </a:fld>
            <a:endParaRPr lang="en-US" altLang="en-US" sz="1300">
              <a:latin typeface="Arial" panose="020B060402020202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74725" y="4560888"/>
            <a:ext cx="5365750" cy="4319587"/>
          </a:xfrm>
          <a:noFill/>
        </p:spPr>
        <p:txBody>
          <a:bodyPr lIns="95045" tIns="47523" rIns="95045" bIns="47523"/>
          <a:lstStyle/>
          <a:p>
            <a:pPr eaLnBrk="1" hangingPunct="1"/>
            <a:r>
              <a:rPr lang="en-US" altLang="en-US" smtClean="0"/>
              <a:t>The choice set for a person deciding which mode of transport to take to work includes driving alone, carpooling, taking bus, etc. The choice set is complicated by the fact that a person can use multiple modes for a given trip, such as driving a car to a train station and then taking train to work. In this case, the choice set can include each possible combination of modes. Alternatively, the choice can be defined as the choice of “primary” mode, with the set consisting of car, bus, rail, and other (e.g. walking, bicycles, etc). Note that “other” alternative is used to make the choice set exhaustive. </a:t>
            </a:r>
          </a:p>
          <a:p>
            <a:pPr eaLnBrk="1" hangingPunct="1"/>
            <a:r>
              <a:rPr lang="en-US" altLang="en-US" smtClean="0"/>
              <a:t>Different people may have different choice sets, depending on their circumstances. For instance, Toyota-owned Scion is not sold in Canada as of 2009, so new car buyers in Canada face different choice sets from those of American consumers.</a:t>
            </a:r>
          </a:p>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B2CD6074-0E4E-4201-AB12-7027701F1411}" type="slidenum">
              <a:rPr lang="en-US" altLang="en-US" sz="1300">
                <a:latin typeface="Arial" panose="020B0604020202020204" pitchFamily="34" charset="0"/>
              </a:rPr>
              <a:pPr eaLnBrk="1" hangingPunct="1"/>
              <a:t>19</a:t>
            </a:fld>
            <a:endParaRPr lang="en-US" altLang="en-US" sz="1300">
              <a:latin typeface="Arial"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altLang="en-US" dirty="0" smtClean="0"/>
              <a:t>An important reason for developing discrete choice models is to evaluate the effect of policy actions. To provide this capability, it is important to identify and include attributes whose values may be changed through </a:t>
            </a:r>
            <a:r>
              <a:rPr lang="en-US" altLang="en-US" i="1" dirty="0" smtClean="0"/>
              <a:t>pro-active </a:t>
            </a:r>
            <a:r>
              <a:rPr lang="en-US" altLang="en-US" dirty="0" smtClean="0"/>
              <a:t>policy decisions. In a travel mode choice context, these variables include measures of service (travel time, frequency, reliability of service, </a:t>
            </a:r>
            <a:r>
              <a:rPr lang="en-US" altLang="en-US" i="1" dirty="0" smtClean="0"/>
              <a:t>etc</a:t>
            </a:r>
            <a:r>
              <a:rPr lang="en-US" altLang="en-US" dirty="0" smtClean="0"/>
              <a:t>.) and travel cost.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7AEBAA74-B71E-4B8F-90E0-91072FC222A9}" type="slidenum">
              <a:rPr lang="en-US" altLang="en-US" sz="1300">
                <a:latin typeface="Arial" panose="020B0604020202020204" pitchFamily="34" charset="0"/>
              </a:rPr>
              <a:pPr eaLnBrk="1" hangingPunct="1"/>
              <a:t>20</a:t>
            </a:fld>
            <a:endParaRPr lang="en-US" altLang="en-US" sz="1300">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Arial" charset="0"/>
              </a:rPr>
              <a:t>In general, choice modeling refers to a set of tools to predict the choice behavior of a group of decision-makers in a specific choice context. As we will see shortly, the decision-maker </a:t>
            </a:r>
            <a:r>
              <a:rPr lang="en-US" b="1" dirty="0" smtClean="0">
                <a:latin typeface="Arial" charset="0"/>
              </a:rPr>
              <a:t>may be </a:t>
            </a:r>
            <a:r>
              <a:rPr lang="en-US" dirty="0" smtClean="0">
                <a:latin typeface="Arial" charset="0"/>
              </a:rPr>
              <a:t>an individual, a household, a shipper, an organization, or some other decision making entity. At a fundamental level, choice modeling allows us to determine the relative influence of different attributes of alternatives and characteristics of decision makers when they make choice decisions.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1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1AF3EDF-E36E-4701-AB79-5F5A16E9A1DD}" type="slidenum">
              <a:rPr lang="en-US" altLang="en-US" sz="1300">
                <a:latin typeface="Arial" panose="020B0604020202020204" pitchFamily="34" charset="0"/>
              </a:rPr>
              <a:pPr eaLnBrk="1" hangingPunct="1"/>
              <a:t>21</a:t>
            </a:fld>
            <a:endParaRPr lang="en-US" altLang="en-US" sz="1300">
              <a:latin typeface="Arial" panose="020B0604020202020204"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r>
              <a:rPr lang="en-US" altLang="en-US" smtClean="0"/>
              <a:t>The focus on utility maximization in this course is based on its strong theoretical</a:t>
            </a:r>
          </a:p>
          <a:p>
            <a:pPr eaLnBrk="1" hangingPunct="1"/>
            <a:r>
              <a:rPr lang="en-US" altLang="en-US" smtClean="0"/>
              <a:t>background, extensive use in the development of human decision making concepts, and</a:t>
            </a:r>
          </a:p>
          <a:p>
            <a:pPr eaLnBrk="1" hangingPunct="1"/>
            <a:r>
              <a:rPr lang="en-US" altLang="en-US" smtClean="0"/>
              <a:t>amenability to statistical testing of the effects of attributes on choice. The utility maximization</a:t>
            </a:r>
          </a:p>
          <a:p>
            <a:pPr eaLnBrk="1" hangingPunct="1"/>
            <a:r>
              <a:rPr lang="en-US" altLang="en-US" smtClean="0"/>
              <a:t>rule is also robust; that is, it provides a good description of the choice behavior even in cases</a:t>
            </a:r>
          </a:p>
          <a:p>
            <a:pPr eaLnBrk="1" hangingPunct="1"/>
            <a:r>
              <a:rPr lang="en-US" altLang="en-US" smtClean="0"/>
              <a:t>where individuals use somewhat different decision rules.</a:t>
            </a:r>
          </a:p>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B76ECED4-5A33-426F-ADE0-865A4EAB5358}" type="slidenum">
              <a:rPr lang="en-US" altLang="en-US" sz="1300">
                <a:latin typeface="Arial" panose="020B0604020202020204" pitchFamily="34" charset="0"/>
              </a:rPr>
              <a:pPr eaLnBrk="1" hangingPunct="1"/>
              <a:t>22</a:t>
            </a:fld>
            <a:endParaRPr lang="en-US" altLang="en-US" sz="1300">
              <a:latin typeface="Arial"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r>
              <a:rPr lang="en-US" altLang="en-US" smtClean="0"/>
              <a:t>(Travel) models are </a:t>
            </a:r>
            <a:r>
              <a:rPr lang="en-US" altLang="en-US" b="1" smtClean="0"/>
              <a:t>tools</a:t>
            </a:r>
            <a:r>
              <a:rPr lang="en-US" altLang="en-US" smtClean="0"/>
              <a:t> to create data (</a:t>
            </a:r>
            <a:r>
              <a:rPr lang="en-US" altLang="en-US" b="1" smtClean="0"/>
              <a:t>outputs</a:t>
            </a:r>
            <a:r>
              <a:rPr lang="en-US" altLang="en-US" smtClean="0"/>
              <a:t> of the travel model) needed by planners to assist in planning analyses.  They are created from other available data (the model </a:t>
            </a:r>
            <a:r>
              <a:rPr lang="en-US" altLang="en-US" b="1" smtClean="0"/>
              <a:t>input</a:t>
            </a:r>
            <a:r>
              <a:rPr lang="en-US" altLang="en-US" smtClean="0"/>
              <a:t> data) using a set of </a:t>
            </a:r>
            <a:r>
              <a:rPr lang="en-US" altLang="en-US" b="1" smtClean="0"/>
              <a:t>mathematical models</a:t>
            </a:r>
            <a:r>
              <a:rPr lang="en-US" altLang="en-US" smtClean="0"/>
              <a:t>.  These model have parameters that must be estimated (or otherwise obtained) and validated.</a:t>
            </a:r>
          </a:p>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ADEE5A27-2C7E-4E88-A56F-99F7D6B4999E}" type="slidenum">
              <a:rPr lang="en-US" altLang="en-US" sz="1300">
                <a:latin typeface="Arial" panose="020B0604020202020204" pitchFamily="34" charset="0"/>
              </a:rPr>
              <a:pPr eaLnBrk="1" hangingPunct="1"/>
              <a:t>23</a:t>
            </a:fld>
            <a:endParaRPr lang="en-US" altLang="en-US" sz="1300">
              <a:latin typeface="Arial"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68F49BD9-2F37-448D-9244-32FEAFF1062F}" type="slidenum">
              <a:rPr lang="en-US" altLang="en-US" sz="1300">
                <a:latin typeface="Arial" panose="020B0604020202020204" pitchFamily="34" charset="0"/>
              </a:rPr>
              <a:pPr eaLnBrk="1" hangingPunct="1"/>
              <a:t>24</a:t>
            </a:fld>
            <a:endParaRPr lang="en-US" altLang="en-US" sz="1300">
              <a:latin typeface="Arial"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7B6FD2D1-110D-45BE-9A59-AE93960F8197}" type="slidenum">
              <a:rPr lang="en-US" altLang="en-US" sz="1300">
                <a:latin typeface="Arial" panose="020B0604020202020204" pitchFamily="34" charset="0"/>
              </a:rPr>
              <a:pPr eaLnBrk="1" hangingPunct="1"/>
              <a:t>25</a:t>
            </a:fld>
            <a:endParaRPr lang="en-US" altLang="en-US" sz="1300">
              <a:latin typeface="Arial" panose="020B060402020202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D3F2B10-161A-4AF2-B551-D7758AE2352F}" type="slidenum">
              <a:rPr lang="en-US" altLang="en-US" sz="1300">
                <a:latin typeface="Arial" panose="020B0604020202020204" pitchFamily="34" charset="0"/>
              </a:rPr>
              <a:pPr eaLnBrk="1" hangingPunct="1"/>
              <a:t>26</a:t>
            </a:fld>
            <a:endParaRPr lang="en-US" altLang="en-US" sz="1300">
              <a:latin typeface="Arial"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A220B3E6-1E55-468B-8A9A-F1F061DADE0F}" type="slidenum">
              <a:rPr lang="en-US" altLang="en-US" sz="1200">
                <a:latin typeface="Arial" panose="020B0604020202020204" pitchFamily="34" charset="0"/>
              </a:rPr>
              <a:pPr eaLnBrk="1" hangingPunct="1"/>
              <a:t>27</a:t>
            </a:fld>
            <a:endParaRPr lang="en-US" altLang="en-US" sz="120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63787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691C82BC-6F95-4026-BB03-9131D8F29F60}" type="slidenum">
              <a:rPr lang="en-US" altLang="en-US" sz="1200">
                <a:latin typeface="Arial" panose="020B0604020202020204" pitchFamily="34" charset="0"/>
              </a:rPr>
              <a:pPr eaLnBrk="1" hangingPunct="1"/>
              <a:t>28</a:t>
            </a:fld>
            <a:endParaRPr lang="en-US" altLang="en-US" sz="1200">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87096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FBF3015-1E94-4AA4-98B9-A7F8AE0CAF79}" type="slidenum">
              <a:rPr lang="en-US" altLang="en-US" sz="1200">
                <a:latin typeface="Arial" panose="020B0604020202020204" pitchFamily="34" charset="0"/>
              </a:rPr>
              <a:pPr eaLnBrk="1" hangingPunct="1"/>
              <a:t>29</a:t>
            </a:fld>
            <a:endParaRPr lang="en-US" altLang="en-US" sz="1200">
              <a:latin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85910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3FFD7A-57FC-428E-9138-038C0AB7AC60}" type="slidenum">
              <a:rPr lang="en-US" altLang="en-US"/>
              <a:pPr/>
              <a:t>30</a:t>
            </a:fld>
            <a:endParaRPr lang="en-US" alt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9808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29665" eaLnBrk="0" hangingPunct="0">
              <a:defRPr sz="1300">
                <a:solidFill>
                  <a:schemeClr val="tx1"/>
                </a:solidFill>
                <a:latin typeface="Times New Roman" pitchFamily="18" charset="0"/>
              </a:defRPr>
            </a:lvl1pPr>
            <a:lvl2pPr marL="714422" indent="-274778" defTabSz="929665" eaLnBrk="0" hangingPunct="0">
              <a:defRPr sz="1300">
                <a:solidFill>
                  <a:schemeClr val="tx1"/>
                </a:solidFill>
                <a:latin typeface="Times New Roman" pitchFamily="18" charset="0"/>
              </a:defRPr>
            </a:lvl2pPr>
            <a:lvl3pPr marL="1099111" indent="-219822" defTabSz="929665" eaLnBrk="0" hangingPunct="0">
              <a:defRPr sz="1300">
                <a:solidFill>
                  <a:schemeClr val="tx1"/>
                </a:solidFill>
                <a:latin typeface="Times New Roman" pitchFamily="18" charset="0"/>
              </a:defRPr>
            </a:lvl3pPr>
            <a:lvl4pPr marL="1538755" indent="-219822" defTabSz="929665" eaLnBrk="0" hangingPunct="0">
              <a:defRPr sz="1300">
                <a:solidFill>
                  <a:schemeClr val="tx1"/>
                </a:solidFill>
                <a:latin typeface="Times New Roman" pitchFamily="18" charset="0"/>
              </a:defRPr>
            </a:lvl4pPr>
            <a:lvl5pPr marL="1978400" indent="-219822" defTabSz="929665" eaLnBrk="0" hangingPunct="0">
              <a:defRPr sz="1300">
                <a:solidFill>
                  <a:schemeClr val="tx1"/>
                </a:solidFill>
                <a:latin typeface="Times New Roman" pitchFamily="18" charset="0"/>
              </a:defRPr>
            </a:lvl5pPr>
            <a:lvl6pPr marL="2418044" indent="-219822" algn="ctr" defTabSz="929665" eaLnBrk="0" fontAlgn="base" hangingPunct="0">
              <a:spcBef>
                <a:spcPct val="50000"/>
              </a:spcBef>
              <a:spcAft>
                <a:spcPct val="0"/>
              </a:spcAft>
              <a:defRPr sz="1300">
                <a:solidFill>
                  <a:schemeClr val="tx1"/>
                </a:solidFill>
                <a:latin typeface="Times New Roman" pitchFamily="18" charset="0"/>
              </a:defRPr>
            </a:lvl6pPr>
            <a:lvl7pPr marL="2857689" indent="-219822" algn="ctr" defTabSz="929665" eaLnBrk="0" fontAlgn="base" hangingPunct="0">
              <a:spcBef>
                <a:spcPct val="50000"/>
              </a:spcBef>
              <a:spcAft>
                <a:spcPct val="0"/>
              </a:spcAft>
              <a:defRPr sz="1300">
                <a:solidFill>
                  <a:schemeClr val="tx1"/>
                </a:solidFill>
                <a:latin typeface="Times New Roman" pitchFamily="18" charset="0"/>
              </a:defRPr>
            </a:lvl7pPr>
            <a:lvl8pPr marL="3297333" indent="-219822" algn="ctr" defTabSz="929665" eaLnBrk="0" fontAlgn="base" hangingPunct="0">
              <a:spcBef>
                <a:spcPct val="50000"/>
              </a:spcBef>
              <a:spcAft>
                <a:spcPct val="0"/>
              </a:spcAft>
              <a:defRPr sz="1300">
                <a:solidFill>
                  <a:schemeClr val="tx1"/>
                </a:solidFill>
                <a:latin typeface="Times New Roman" pitchFamily="18" charset="0"/>
              </a:defRPr>
            </a:lvl8pPr>
            <a:lvl9pPr marL="3736978" indent="-219822" algn="ctr" defTabSz="929665" eaLnBrk="0" fontAlgn="base" hangingPunct="0">
              <a:spcBef>
                <a:spcPct val="50000"/>
              </a:spcBef>
              <a:spcAft>
                <a:spcPct val="0"/>
              </a:spcAft>
              <a:defRPr sz="1300">
                <a:solidFill>
                  <a:schemeClr val="tx1"/>
                </a:solidFill>
                <a:latin typeface="Times New Roman" pitchFamily="18" charset="0"/>
              </a:defRPr>
            </a:lvl9pPr>
          </a:lstStyle>
          <a:p>
            <a:pPr marL="0" marR="0" lvl="0" indent="0" algn="r" defTabSz="929665" rtl="0" eaLnBrk="1" fontAlgn="auto" latinLnBrk="0" hangingPunct="1">
              <a:lnSpc>
                <a:spcPct val="100000"/>
              </a:lnSpc>
              <a:spcBef>
                <a:spcPts val="0"/>
              </a:spcBef>
              <a:spcAft>
                <a:spcPts val="0"/>
              </a:spcAft>
              <a:buClrTx/>
              <a:buSzTx/>
              <a:buFontTx/>
              <a:buNone/>
              <a:tabLst/>
              <a:defRPr/>
            </a:pPr>
            <a:fld id="{4B8687ED-1573-4EDB-B792-B869927442AA}"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2966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dirty="0" smtClean="0">
                <a:latin typeface="Arial" charset="0"/>
              </a:rPr>
              <a:t>To get a better appreciation of what I mean, I will present a somewhat imperfect, but easy-to-understand, analogy developed by Steve Cook and Michael McGee. Consider that we observe a product choice made by an individual as well as the features of the many products from which the individual chooses the particular product. The features of the many products from which the individual chose the product may include brand name, color, size, advertising, and price. Think of the product choice along with all the features of the products as being a white beam of light that shines onto a transparent glass prism that represents a choice model. Then, the Choice Model, like a clear prism refracting a white beam of light into its component spectrum, will identify the ‘value’ of each component feature manifested in the multi-dimensional feature set represented in the products. More specifically, given the product choice made by an individual from a set of available products, the goal of the estimation phase of choice modeling is to infer how much the individual values each of several features of a product. </a:t>
            </a:r>
          </a:p>
        </p:txBody>
      </p:sp>
    </p:spTree>
    <p:extLst>
      <p:ext uri="{BB962C8B-B14F-4D97-AF65-F5344CB8AC3E}">
        <p14:creationId xmlns:p14="http://schemas.microsoft.com/office/powerpoint/2010/main" val="2881225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E3987942-6C52-4C1D-8E42-A86637EFBA7B}" type="slidenum">
              <a:rPr lang="en-US" altLang="en-US" sz="1200">
                <a:latin typeface="Arial" panose="020B0604020202020204" pitchFamily="34" charset="0"/>
              </a:rPr>
              <a:pPr eaLnBrk="1" hangingPunct="1"/>
              <a:t>31</a:t>
            </a:fld>
            <a:endParaRPr lang="en-US" altLang="en-US" sz="1200">
              <a:latin typeface="Arial" panose="020B0604020202020204"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57090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66109E-7961-4443-87FE-F254E2D6B3C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1067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93AF61-4ED5-4651-A427-77BD4387525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9261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8EE14C-64B8-4ED2-A838-2C60F6D06AE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76869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EAB30-955F-473E-9B1B-B5FB1C3B1183}" type="slidenum">
              <a:rPr lang="en-US" altLang="en-US"/>
              <a:pPr/>
              <a:t>35</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8017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5812B6-85FB-49F0-9026-8FF187134389}" type="slidenum">
              <a:rPr lang="en-US" altLang="en-US"/>
              <a:pPr/>
              <a:t>36</a:t>
            </a:fld>
            <a:endParaRPr lang="en-US" altLang="en-US"/>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79331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34EF0F-EE2A-4F49-B7BC-43A3ED3D6662}" type="slidenum">
              <a:rPr lang="en-US" altLang="en-US"/>
              <a:pPr/>
              <a:t>37</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0740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2E017-7145-4B44-A448-10558E2AA62C}" type="slidenum">
              <a:rPr lang="en-US" altLang="en-US"/>
              <a:pPr/>
              <a:t>38</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22160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B0F97-0C32-43FA-BFC5-29103AEE1D80}" type="slidenum">
              <a:rPr lang="en-US" altLang="en-US"/>
              <a:pPr/>
              <a:t>39</a:t>
            </a:fld>
            <a:endParaRPr lang="en-US" altLang="en-US"/>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503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5D48F4-2869-4B50-80DE-36A05B460A7D}" type="slidenum">
              <a:rPr lang="en-US" altLang="en-US"/>
              <a:pPr/>
              <a:t>40</a:t>
            </a:fld>
            <a:endParaRPr lang="en-US" alt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251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29665" eaLnBrk="0" hangingPunct="0">
              <a:defRPr sz="1300">
                <a:solidFill>
                  <a:schemeClr val="tx1"/>
                </a:solidFill>
                <a:latin typeface="Times New Roman" pitchFamily="18" charset="0"/>
              </a:defRPr>
            </a:lvl1pPr>
            <a:lvl2pPr marL="714422" indent="-274778" defTabSz="929665" eaLnBrk="0" hangingPunct="0">
              <a:defRPr sz="1300">
                <a:solidFill>
                  <a:schemeClr val="tx1"/>
                </a:solidFill>
                <a:latin typeface="Times New Roman" pitchFamily="18" charset="0"/>
              </a:defRPr>
            </a:lvl2pPr>
            <a:lvl3pPr marL="1099111" indent="-219822" defTabSz="929665" eaLnBrk="0" hangingPunct="0">
              <a:defRPr sz="1300">
                <a:solidFill>
                  <a:schemeClr val="tx1"/>
                </a:solidFill>
                <a:latin typeface="Times New Roman" pitchFamily="18" charset="0"/>
              </a:defRPr>
            </a:lvl3pPr>
            <a:lvl4pPr marL="1538755" indent="-219822" defTabSz="929665" eaLnBrk="0" hangingPunct="0">
              <a:defRPr sz="1300">
                <a:solidFill>
                  <a:schemeClr val="tx1"/>
                </a:solidFill>
                <a:latin typeface="Times New Roman" pitchFamily="18" charset="0"/>
              </a:defRPr>
            </a:lvl4pPr>
            <a:lvl5pPr marL="1978400" indent="-219822" defTabSz="929665" eaLnBrk="0" hangingPunct="0">
              <a:defRPr sz="1300">
                <a:solidFill>
                  <a:schemeClr val="tx1"/>
                </a:solidFill>
                <a:latin typeface="Times New Roman" pitchFamily="18" charset="0"/>
              </a:defRPr>
            </a:lvl5pPr>
            <a:lvl6pPr marL="2418044" indent="-219822" algn="ctr" defTabSz="929665" eaLnBrk="0" fontAlgn="base" hangingPunct="0">
              <a:spcBef>
                <a:spcPct val="50000"/>
              </a:spcBef>
              <a:spcAft>
                <a:spcPct val="0"/>
              </a:spcAft>
              <a:defRPr sz="1300">
                <a:solidFill>
                  <a:schemeClr val="tx1"/>
                </a:solidFill>
                <a:latin typeface="Times New Roman" pitchFamily="18" charset="0"/>
              </a:defRPr>
            </a:lvl6pPr>
            <a:lvl7pPr marL="2857689" indent="-219822" algn="ctr" defTabSz="929665" eaLnBrk="0" fontAlgn="base" hangingPunct="0">
              <a:spcBef>
                <a:spcPct val="50000"/>
              </a:spcBef>
              <a:spcAft>
                <a:spcPct val="0"/>
              </a:spcAft>
              <a:defRPr sz="1300">
                <a:solidFill>
                  <a:schemeClr val="tx1"/>
                </a:solidFill>
                <a:latin typeface="Times New Roman" pitchFamily="18" charset="0"/>
              </a:defRPr>
            </a:lvl7pPr>
            <a:lvl8pPr marL="3297333" indent="-219822" algn="ctr" defTabSz="929665" eaLnBrk="0" fontAlgn="base" hangingPunct="0">
              <a:spcBef>
                <a:spcPct val="50000"/>
              </a:spcBef>
              <a:spcAft>
                <a:spcPct val="0"/>
              </a:spcAft>
              <a:defRPr sz="1300">
                <a:solidFill>
                  <a:schemeClr val="tx1"/>
                </a:solidFill>
                <a:latin typeface="Times New Roman" pitchFamily="18" charset="0"/>
              </a:defRPr>
            </a:lvl8pPr>
            <a:lvl9pPr marL="3736978" indent="-219822" algn="ctr" defTabSz="929665" eaLnBrk="0" fontAlgn="base" hangingPunct="0">
              <a:spcBef>
                <a:spcPct val="50000"/>
              </a:spcBef>
              <a:spcAft>
                <a:spcPct val="0"/>
              </a:spcAft>
              <a:defRPr sz="1300">
                <a:solidFill>
                  <a:schemeClr val="tx1"/>
                </a:solidFill>
                <a:latin typeface="Times New Roman" pitchFamily="18" charset="0"/>
              </a:defRPr>
            </a:lvl9pPr>
          </a:lstStyle>
          <a:p>
            <a:pPr marL="0" marR="0" lvl="0" indent="0" algn="r" defTabSz="929665" rtl="0" eaLnBrk="1" fontAlgn="auto" latinLnBrk="0" hangingPunct="1">
              <a:lnSpc>
                <a:spcPct val="100000"/>
              </a:lnSpc>
              <a:spcBef>
                <a:spcPts val="0"/>
              </a:spcBef>
              <a:spcAft>
                <a:spcPts val="0"/>
              </a:spcAft>
              <a:buClrTx/>
              <a:buSzTx/>
              <a:buFontTx/>
              <a:buNone/>
              <a:tabLst/>
              <a:defRPr/>
            </a:pPr>
            <a:fld id="{6D8BC445-2FA2-4695-9BC6-F699BCF44001}"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2966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dirty="0" smtClean="0">
                <a:latin typeface="Arial" charset="0"/>
              </a:rPr>
              <a:t>In application, we then use the choice model to combine the valuation of an individual to specified features of a product to predict whether the individual will purchase the product</a:t>
            </a:r>
            <a:r>
              <a:rPr lang="en-US" baseline="0" dirty="0" smtClean="0">
                <a:latin typeface="Arial" charset="0"/>
              </a:rPr>
              <a:t> </a:t>
            </a:r>
            <a:r>
              <a:rPr lang="en-US" dirty="0" smtClean="0">
                <a:latin typeface="Arial" charset="0"/>
              </a:rPr>
              <a:t>from a wider choice set of products. We will return later again to this concept of application of choice models at the individual-level. Of course, when applied across individuals in the population, the individual-level choice predictions translate to a market share for each product in the market place. </a:t>
            </a:r>
          </a:p>
        </p:txBody>
      </p:sp>
    </p:spTree>
    <p:extLst>
      <p:ext uri="{BB962C8B-B14F-4D97-AF65-F5344CB8AC3E}">
        <p14:creationId xmlns:p14="http://schemas.microsoft.com/office/powerpoint/2010/main" val="3708272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ADC5AE-3D82-4B4C-A4D4-A728BF893BF6}" type="slidenum">
              <a:rPr lang="en-US" altLang="en-US"/>
              <a:pPr/>
              <a:t>41</a:t>
            </a:fld>
            <a:endParaRPr lang="en-US" alt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62032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F6B5CE-799C-4C52-9B99-9CDD7C32822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580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8EEF82-27ED-4186-B9DC-A23AB0F3776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56754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B45BAA-3B37-4CAE-B653-6C00445AAB3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1433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6EE0CD-84A6-498B-A030-CD8A35CE469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1778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63BF61B-68C3-4EC9-BAB0-51EFEB162DB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37052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18462F-C6D4-461C-9204-2C111283579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9845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983157-0498-4F2B-88A5-603ADF73A2A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1593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102FD7-5122-4A59-8CB4-6B7BF2104FA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32083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09A1BA-9B2B-4BF3-883D-EC9A7262299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2564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rPr>
              <a:t>To summarize, discrete choice models can be used to understand and predict a decision maker’s choice of one discrete alternative from a choice set of alternatives.</a:t>
            </a:r>
            <a:r>
              <a:rPr lang="en-US" baseline="0" dirty="0" smtClean="0">
                <a:latin typeface="Arial" charset="0"/>
              </a:rPr>
              <a:t> </a:t>
            </a:r>
            <a:r>
              <a:rPr lang="en-US" dirty="0" smtClean="0">
                <a:latin typeface="Arial" charset="0"/>
              </a:rPr>
              <a:t>Such models have numerous applications because</a:t>
            </a:r>
            <a:r>
              <a:rPr lang="en-US" baseline="0" dirty="0" smtClean="0">
                <a:latin typeface="Arial" charset="0"/>
              </a:rPr>
              <a:t> </a:t>
            </a:r>
            <a:r>
              <a:rPr lang="en-US" dirty="0" smtClean="0">
                <a:latin typeface="Arial" charset="0"/>
              </a:rPr>
              <a:t>many behavioral responses are discrete or qualitative in nature. Indeed, discrete choice models are used in many fields.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180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D2FB8E-1698-40F4-9FCA-58357D016F8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07107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A062C9-C0DF-4EEC-BE9B-2B3A3FA2EF2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9660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302E2F-74DB-49DF-9DE0-9D8F2D7BB40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0211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AD5B3CC-DD3B-44B2-AE7D-AC1F239DA7E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5743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332BE4-2948-4E30-9356-556D3EEFFD4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8437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AA702A-B001-42C0-A4F4-601DD667319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41154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91168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8212459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572381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70466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In marketing, consumer brand choice is a ubiquitous</a:t>
            </a:r>
            <a:r>
              <a:rPr lang="en-US" baseline="0" dirty="0" smtClean="0">
                <a:latin typeface="Arial" charset="0"/>
              </a:rPr>
              <a:t> context for analysis. For example, </a:t>
            </a:r>
            <a:r>
              <a:rPr lang="en-US" dirty="0" smtClean="0">
                <a:latin typeface="Arial" charset="0"/>
              </a:rPr>
              <a:t>yoghurt manufacturers and packagers may be interested in what features of their yoghurt, in terms of texture, fat-free or regular, package size, shelving and advertising actions, cost, and even simply the brand name affect consumer choices.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47079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893896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525407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019025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6982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D0279A8B-53B1-42AC-8106-E105E49DFFFB}" type="slidenum">
              <a:rPr lang="en-US" altLang="en-US" sz="1300">
                <a:latin typeface="Arial" panose="020B0604020202020204" pitchFamily="34" charset="0"/>
              </a:rPr>
              <a:pPr eaLnBrk="1" hangingPunct="1"/>
              <a:t>66</a:t>
            </a:fld>
            <a:endParaRPr lang="en-US" altLang="en-US" sz="1300">
              <a:latin typeface="Arial" panose="020B0604020202020204"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51C67B02-A752-4C87-B85A-C80FC1507968}" type="slidenum">
              <a:rPr lang="en-US" altLang="en-US" sz="1300">
                <a:latin typeface="Arial" panose="020B0604020202020204" pitchFamily="34" charset="0"/>
              </a:rPr>
              <a:pPr eaLnBrk="1" hangingPunct="1"/>
              <a:t>67</a:t>
            </a:fld>
            <a:endParaRPr lang="en-US" altLang="en-US" sz="1300">
              <a:latin typeface="Arial" panose="020B0604020202020204"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DAC1384-7EDB-422C-9351-2403320E6378}" type="slidenum">
              <a:rPr lang="en-US" altLang="en-US" sz="1300">
                <a:latin typeface="Arial" panose="020B0604020202020204" pitchFamily="34" charset="0"/>
              </a:rPr>
              <a:pPr eaLnBrk="1" hangingPunct="1"/>
              <a:t>68</a:t>
            </a:fld>
            <a:endParaRPr lang="en-US" altLang="en-US" sz="1300">
              <a:latin typeface="Arial" panose="020B0604020202020204"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0EA8ABC-FC34-4A51-9C87-5F16384DD787}" type="slidenum">
              <a:rPr lang="en-US" altLang="en-US" sz="1300">
                <a:latin typeface="Arial" panose="020B0604020202020204" pitchFamily="34" charset="0"/>
              </a:rPr>
              <a:pPr eaLnBrk="1" hangingPunct="1"/>
              <a:t>69</a:t>
            </a:fld>
            <a:endParaRPr lang="en-US" altLang="en-US" sz="130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F4829897-C69B-4223-AD0B-C84F971D9B5E}" type="slidenum">
              <a:rPr lang="en-US" altLang="en-US" sz="1300">
                <a:latin typeface="Arial" panose="020B0604020202020204" pitchFamily="34" charset="0"/>
              </a:rPr>
              <a:pPr eaLnBrk="1" hangingPunct="1"/>
              <a:t>70</a:t>
            </a:fld>
            <a:endParaRPr lang="en-US" altLang="en-US" sz="1300">
              <a:latin typeface="Arial" panose="020B060402020202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31EF1161-BC3B-4AB9-AA18-0174E9581F72}" type="slidenum">
              <a:rPr lang="en-US" altLang="en-US" sz="1300">
                <a:latin typeface="Arial" panose="020B0604020202020204" pitchFamily="34" charset="0"/>
              </a:rPr>
              <a:pPr eaLnBrk="1" hangingPunct="1"/>
              <a:t>71</a:t>
            </a:fld>
            <a:endParaRPr lang="en-US" altLang="en-US" sz="1300">
              <a:latin typeface="Arial" panose="020B0604020202020204"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Segoe UI Light" pitchFamily="34" charset="0"/>
              </a:rPr>
              <a:t>Another example in marketing would be in consumer product development, such as in the design of an electric car. What features would be important to consumers? Which population segment is most likely to buy? What is the interplay between the product features and who might buy, and how do I strategize to increase the</a:t>
            </a:r>
            <a:r>
              <a:rPr lang="en-US" baseline="0" dirty="0" smtClean="0">
                <a:latin typeface="Segoe UI Light" pitchFamily="34" charset="0"/>
              </a:rPr>
              <a:t> acceptance</a:t>
            </a:r>
            <a:r>
              <a:rPr lang="en-US" dirty="0" smtClean="0">
                <a:latin typeface="Segoe UI Light" pitchFamily="34" charset="0"/>
              </a:rPr>
              <a:t> of my new product?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01525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72EBF95F-C566-414B-B115-9E608A7829C2}" type="slidenum">
              <a:rPr lang="en-US" altLang="en-US" sz="1300">
                <a:latin typeface="Arial" panose="020B0604020202020204" pitchFamily="34" charset="0"/>
              </a:rPr>
              <a:pPr eaLnBrk="1" hangingPunct="1"/>
              <a:t>72</a:t>
            </a:fld>
            <a:endParaRPr lang="en-US" altLang="en-US" sz="1300">
              <a:latin typeface="Arial" panose="020B0604020202020204"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r>
              <a:rPr lang="en-US" altLang="en-US" smtClean="0"/>
              <a:t>The probability is always the same; we cannot estimate a variance since it can anything.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92D9599-581F-4508-AF2B-6BD6A20F3E20}" type="slidenum">
              <a:rPr lang="en-US" altLang="en-US" sz="1300">
                <a:latin typeface="Arial" panose="020B0604020202020204" pitchFamily="34" charset="0"/>
              </a:rPr>
              <a:pPr eaLnBrk="1" hangingPunct="1"/>
              <a:t>73</a:t>
            </a:fld>
            <a:endParaRPr lang="en-US" altLang="en-US" sz="1300">
              <a:latin typeface="Arial" panose="020B0604020202020204"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DB1480F0-ADAC-4E68-A96D-77D1A67E81DD}" type="slidenum">
              <a:rPr lang="en-US" altLang="en-US" sz="1300">
                <a:latin typeface="Arial" panose="020B0604020202020204" pitchFamily="34" charset="0"/>
              </a:rPr>
              <a:pPr eaLnBrk="1" hangingPunct="1"/>
              <a:t>74</a:t>
            </a:fld>
            <a:endParaRPr lang="en-US" altLang="en-US" sz="1300">
              <a:latin typeface="Arial" panose="020B0604020202020204"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r>
              <a:rPr lang="en-US" altLang="en-US" smtClean="0"/>
              <a:t>No integration; however in binary probit model we do not have closed form solution for choice probabilities, so integration is required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17FF8742-0E58-48B5-94B5-BC2F0CE7E1D3}" type="slidenum">
              <a:rPr lang="en-US" altLang="en-US" sz="1300">
                <a:latin typeface="Arial" panose="020B0604020202020204" pitchFamily="34" charset="0"/>
              </a:rPr>
              <a:pPr eaLnBrk="1" hangingPunct="1"/>
              <a:t>75</a:t>
            </a:fld>
            <a:endParaRPr lang="en-US" altLang="en-US" sz="1300">
              <a:latin typeface="Arial" panose="020B060402020202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490676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C4EBCFB-F87C-403E-99C3-2F6C11E91B4D}" type="slidenum">
              <a:rPr lang="en-US" altLang="en-US" sz="1300">
                <a:latin typeface="Arial" panose="020B0604020202020204" pitchFamily="34" charset="0"/>
              </a:rPr>
              <a:pPr eaLnBrk="1" hangingPunct="1"/>
              <a:t>76</a:t>
            </a:fld>
            <a:endParaRPr lang="en-US" altLang="en-US" sz="1300">
              <a:latin typeface="Arial" panose="020B060402020202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185290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BFABD952-EB03-46D6-BE8F-EA9D29F81B12}" type="slidenum">
              <a:rPr lang="en-US" altLang="en-US" sz="1300">
                <a:latin typeface="Arial" panose="020B0604020202020204" pitchFamily="34" charset="0"/>
              </a:rPr>
              <a:pPr eaLnBrk="1" hangingPunct="1"/>
              <a:t>77</a:t>
            </a:fld>
            <a:endParaRPr lang="en-US" altLang="en-US" sz="1300">
              <a:latin typeface="Arial" panose="020B060402020202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492382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A121B01C-51D9-41C2-9561-2F04C9C95537}" type="slidenum">
              <a:rPr lang="en-US" altLang="en-US" sz="1300">
                <a:latin typeface="Arial" panose="020B0604020202020204" pitchFamily="34" charset="0"/>
              </a:rPr>
              <a:pPr eaLnBrk="1" hangingPunct="1"/>
              <a:t>78</a:t>
            </a:fld>
            <a:endParaRPr lang="en-US" altLang="en-US" sz="1300">
              <a:latin typeface="Arial"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94125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732F060-0B64-498A-BC2F-262ED33DF14F}" type="slidenum">
              <a:rPr lang="en-US" altLang="en-US" sz="1300">
                <a:latin typeface="Arial" panose="020B0604020202020204" pitchFamily="34" charset="0"/>
              </a:rPr>
              <a:pPr eaLnBrk="1" hangingPunct="1"/>
              <a:t>79</a:t>
            </a:fld>
            <a:endParaRPr lang="en-US" altLang="en-US" sz="1300">
              <a:latin typeface="Arial" panose="020B0604020202020204"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7892365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F8ED7E2-33F7-4F4F-99EF-E95FB3FA90F6}" type="slidenum">
              <a:rPr lang="en-US" altLang="en-US" sz="1300">
                <a:latin typeface="Arial" panose="020B0604020202020204" pitchFamily="34" charset="0"/>
              </a:rPr>
              <a:pPr eaLnBrk="1" hangingPunct="1"/>
              <a:t>80</a:t>
            </a:fld>
            <a:endParaRPr lang="en-US" altLang="en-US" sz="1300">
              <a:latin typeface="Arial"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862221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defTabSz="966788" eaLnBrk="0" hangingPunct="0">
              <a:defRPr sz="1400">
                <a:solidFill>
                  <a:schemeClr val="tx1"/>
                </a:solidFill>
                <a:latin typeface="Times New Roman" panose="02020603050405020304" pitchFamily="18" charset="0"/>
              </a:defRPr>
            </a:lvl1pPr>
            <a:lvl2pPr marL="742950" indent="-285750" defTabSz="966788" eaLnBrk="0" hangingPunct="0">
              <a:defRPr sz="1400">
                <a:solidFill>
                  <a:schemeClr val="tx1"/>
                </a:solidFill>
                <a:latin typeface="Times New Roman" panose="02020603050405020304" pitchFamily="18" charset="0"/>
              </a:defRPr>
            </a:lvl2pPr>
            <a:lvl3pPr marL="1143000" indent="-228600" defTabSz="966788" eaLnBrk="0" hangingPunct="0">
              <a:defRPr sz="1400">
                <a:solidFill>
                  <a:schemeClr val="tx1"/>
                </a:solidFill>
                <a:latin typeface="Times New Roman" panose="02020603050405020304" pitchFamily="18" charset="0"/>
              </a:defRPr>
            </a:lvl3pPr>
            <a:lvl4pPr marL="1600200" indent="-228600" defTabSz="966788" eaLnBrk="0" hangingPunct="0">
              <a:defRPr sz="1400">
                <a:solidFill>
                  <a:schemeClr val="tx1"/>
                </a:solidFill>
                <a:latin typeface="Times New Roman" panose="02020603050405020304" pitchFamily="18" charset="0"/>
              </a:defRPr>
            </a:lvl4pPr>
            <a:lvl5pPr marL="2057400" indent="-228600" defTabSz="966788" eaLnBrk="0" hangingPunct="0">
              <a:defRPr sz="1400">
                <a:solidFill>
                  <a:schemeClr val="tx1"/>
                </a:solidFill>
                <a:latin typeface="Times New Roman" panose="02020603050405020304" pitchFamily="18" charset="0"/>
              </a:defRPr>
            </a:lvl5pPr>
            <a:lvl6pPr marL="25146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defTabSz="966788"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3479BA2C-1A41-4AA8-BF5C-B7C76515A351}" type="slidenum">
              <a:rPr lang="en-US" altLang="en-US" sz="1300">
                <a:latin typeface="Arial" panose="020B0604020202020204" pitchFamily="34" charset="0"/>
              </a:rPr>
              <a:pPr eaLnBrk="1" hangingPunct="1"/>
              <a:t>81</a:t>
            </a:fld>
            <a:endParaRPr lang="en-US" altLang="en-US" sz="1300">
              <a:latin typeface="Arial" panose="020B0604020202020204"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In the transportation field, analysts and policy-makers may want to know how pricing affects route choice. Different routes may entail different travel times, travel time reliabilities, and</a:t>
            </a:r>
            <a:r>
              <a:rPr lang="en-US" baseline="0" dirty="0" smtClean="0">
                <a:latin typeface="Arial" charset="0"/>
              </a:rPr>
              <a:t> costs, among other characteristics. The analyst may then be interested in knowing whether a driver will select a planned new toll roadway or a current roadway with a new pricing scheme. This has implications for the level of travel time and travel time reliability changes on the priced route and other non-priced routes, as well as for the potential revenues generated. Of interest is also the design of the pricing scheme. </a:t>
            </a:r>
            <a:r>
              <a:rPr lang="en-US" dirty="0" smtClean="0">
                <a:latin typeface="Arial" charset="0"/>
              </a:rPr>
              <a:t>Or this can be turned around to ask how much is</a:t>
            </a:r>
            <a:r>
              <a:rPr lang="en-US" baseline="0" dirty="0" smtClean="0">
                <a:latin typeface="Arial" charset="0"/>
              </a:rPr>
              <a:t> a </a:t>
            </a:r>
            <a:r>
              <a:rPr lang="en-US" dirty="0" smtClean="0">
                <a:latin typeface="Arial" charset="0"/>
              </a:rPr>
              <a:t>driver</a:t>
            </a:r>
            <a:r>
              <a:rPr lang="en-US" baseline="0" dirty="0" smtClean="0">
                <a:latin typeface="Arial" charset="0"/>
              </a:rPr>
              <a:t> </a:t>
            </a:r>
            <a:r>
              <a:rPr lang="en-US" dirty="0" smtClean="0">
                <a:latin typeface="Arial" charset="0"/>
              </a:rPr>
              <a:t>willing to pay to reduce travel time and increase reliability?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431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latin typeface="Arial" charset="0"/>
              </a:rPr>
              <a:t>As indicated earlier, the decision maker may not always be an individual consumer. In the field of energy economics, a choice context of interest</a:t>
            </a:r>
            <a:r>
              <a:rPr lang="en-US" baseline="0" dirty="0" smtClean="0">
                <a:latin typeface="Arial" charset="0"/>
              </a:rPr>
              <a:t> may be how a </a:t>
            </a:r>
            <a:r>
              <a:rPr lang="en-US" dirty="0" smtClean="0">
                <a:latin typeface="Arial" charset="0"/>
              </a:rPr>
              <a:t>city decides</a:t>
            </a:r>
            <a:r>
              <a:rPr lang="en-US" baseline="0" dirty="0" smtClean="0">
                <a:latin typeface="Arial" charset="0"/>
              </a:rPr>
              <a:t> on </a:t>
            </a:r>
            <a:r>
              <a:rPr lang="en-US" dirty="0" smtClean="0">
                <a:latin typeface="Arial" charset="0"/>
              </a:rPr>
              <a:t>investing its resources to generate more energy. Should the city invest in conventional power grid systems, or in solar power, or in wind energy infrastructure. This choice is likely to be affected by the profile of consumers residing in the city, the current infrastructure in the city, and the cost and possible benefits of each type of energy source investment. Another point to note here is that the city may actually invest in a combination of different energy sources and to different extents, which can be analyzed through what are now referred to as multiple discrete choice models. However, unless otherwise stated, the focus of the early parts of the video course at the site will be on decision agents choosing one alternative from a set of mutually exclusive alternatives.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36BE8-F160-43EF-AFCB-00FEAE5793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256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244748" name="Rectangle 12"/>
          <p:cNvSpPr>
            <a:spLocks noGrp="1" noChangeArrowheads="1"/>
          </p:cNvSpPr>
          <p:nvPr>
            <p:ph type="ctrTitle"/>
          </p:nvPr>
        </p:nvSpPr>
        <p:spPr>
          <a:xfrm>
            <a:off x="990600" y="1676400"/>
            <a:ext cx="7772400" cy="1462088"/>
          </a:xfrm>
        </p:spPr>
        <p:txBody>
          <a:bodyPr/>
          <a:lstStyle>
            <a:lvl1pPr>
              <a:defRPr/>
            </a:lvl1pPr>
          </a:lstStyle>
          <a:p>
            <a:pPr lvl="0"/>
            <a:r>
              <a:rPr lang="en-US" noProof="0" smtClean="0"/>
              <a:t>Click to edit Master title style</a:t>
            </a:r>
          </a:p>
        </p:txBody>
      </p:sp>
      <p:sp>
        <p:nvSpPr>
          <p:cNvPr id="2447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B0B77DB6-CDDE-4B37-ABD0-7D9F4B81FF09}" type="slidenum">
              <a:rPr lang="en-US" altLang="en-US"/>
              <a:pPr/>
              <a:t>‹#›</a:t>
            </a:fld>
            <a:endParaRPr lang="en-US" altLang="en-US"/>
          </a:p>
        </p:txBody>
      </p:sp>
    </p:spTree>
    <p:extLst>
      <p:ext uri="{BB962C8B-B14F-4D97-AF65-F5344CB8AC3E}">
        <p14:creationId xmlns:p14="http://schemas.microsoft.com/office/powerpoint/2010/main" val="108870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B1212FB9-6E35-486D-83DB-395E7D00BDC4}" type="slidenum">
              <a:rPr lang="en-US" altLang="en-US"/>
              <a:pPr/>
              <a:t>‹#›</a:t>
            </a:fld>
            <a:endParaRPr lang="en-US" altLang="en-US"/>
          </a:p>
        </p:txBody>
      </p:sp>
    </p:spTree>
    <p:extLst>
      <p:ext uri="{BB962C8B-B14F-4D97-AF65-F5344CB8AC3E}">
        <p14:creationId xmlns:p14="http://schemas.microsoft.com/office/powerpoint/2010/main" val="2161446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0"/>
            <a:ext cx="1952625"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3000" y="0"/>
            <a:ext cx="5707063"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48F4AEB9-7B0E-4BBE-8814-12D65D7E38E2}" type="slidenum">
              <a:rPr lang="en-US" altLang="en-US"/>
              <a:pPr/>
              <a:t>‹#›</a:t>
            </a:fld>
            <a:endParaRPr lang="en-US" altLang="en-US"/>
          </a:p>
        </p:txBody>
      </p:sp>
    </p:spTree>
    <p:extLst>
      <p:ext uri="{BB962C8B-B14F-4D97-AF65-F5344CB8AC3E}">
        <p14:creationId xmlns:p14="http://schemas.microsoft.com/office/powerpoint/2010/main" val="1102085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246796" name="Rectangle 12"/>
          <p:cNvSpPr>
            <a:spLocks noGrp="1" noChangeArrowheads="1"/>
          </p:cNvSpPr>
          <p:nvPr>
            <p:ph type="ctrTitle"/>
          </p:nvPr>
        </p:nvSpPr>
        <p:spPr>
          <a:xfrm>
            <a:off x="990600" y="1676400"/>
            <a:ext cx="7772400" cy="1462088"/>
          </a:xfrm>
        </p:spPr>
        <p:txBody>
          <a:bodyPr/>
          <a:lstStyle>
            <a:lvl1pPr>
              <a:defRPr/>
            </a:lvl1pPr>
          </a:lstStyle>
          <a:p>
            <a:pPr lvl="0"/>
            <a:r>
              <a:rPr lang="en-US" noProof="0" smtClean="0"/>
              <a:t>Click to edit Master title style</a:t>
            </a:r>
          </a:p>
        </p:txBody>
      </p:sp>
      <p:sp>
        <p:nvSpPr>
          <p:cNvPr id="24679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EC22B003-21FD-46E4-8991-CC509C14716C}" type="slidenum">
              <a:rPr lang="en-US" altLang="en-US"/>
              <a:pPr/>
              <a:t>‹#›</a:t>
            </a:fld>
            <a:endParaRPr lang="en-US" altLang="en-US"/>
          </a:p>
        </p:txBody>
      </p:sp>
    </p:spTree>
    <p:extLst>
      <p:ext uri="{BB962C8B-B14F-4D97-AF65-F5344CB8AC3E}">
        <p14:creationId xmlns:p14="http://schemas.microsoft.com/office/powerpoint/2010/main" val="882145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406426C1-B4B7-435B-B15A-CA7882E2863D}" type="slidenum">
              <a:rPr lang="en-US" altLang="en-US"/>
              <a:pPr/>
              <a:t>‹#›</a:t>
            </a:fld>
            <a:endParaRPr lang="en-US" altLang="en-US"/>
          </a:p>
        </p:txBody>
      </p:sp>
    </p:spTree>
    <p:extLst>
      <p:ext uri="{BB962C8B-B14F-4D97-AF65-F5344CB8AC3E}">
        <p14:creationId xmlns:p14="http://schemas.microsoft.com/office/powerpoint/2010/main" val="2104519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85120A42-75DF-42D3-B0DD-DDABF0DDEF36}" type="slidenum">
              <a:rPr lang="en-US" altLang="en-US"/>
              <a:pPr/>
              <a:t>‹#›</a:t>
            </a:fld>
            <a:endParaRPr lang="en-US" altLang="en-US"/>
          </a:p>
        </p:txBody>
      </p:sp>
    </p:spTree>
    <p:extLst>
      <p:ext uri="{BB962C8B-B14F-4D97-AF65-F5344CB8AC3E}">
        <p14:creationId xmlns:p14="http://schemas.microsoft.com/office/powerpoint/2010/main" val="267563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E5011011-C06A-4364-B842-2B0DEBB2EEAC}" type="slidenum">
              <a:rPr lang="en-US" altLang="en-US"/>
              <a:pPr/>
              <a:t>‹#›</a:t>
            </a:fld>
            <a:endParaRPr lang="en-US" altLang="en-US"/>
          </a:p>
        </p:txBody>
      </p:sp>
    </p:spTree>
    <p:extLst>
      <p:ext uri="{BB962C8B-B14F-4D97-AF65-F5344CB8AC3E}">
        <p14:creationId xmlns:p14="http://schemas.microsoft.com/office/powerpoint/2010/main" val="4205254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fld id="{DF709139-398E-4137-86E3-6F1639C4C7E7}" type="slidenum">
              <a:rPr lang="en-US" altLang="en-US"/>
              <a:pPr/>
              <a:t>‹#›</a:t>
            </a:fld>
            <a:endParaRPr lang="en-US" altLang="en-US"/>
          </a:p>
        </p:txBody>
      </p:sp>
    </p:spTree>
    <p:extLst>
      <p:ext uri="{BB962C8B-B14F-4D97-AF65-F5344CB8AC3E}">
        <p14:creationId xmlns:p14="http://schemas.microsoft.com/office/powerpoint/2010/main" val="2209497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fld id="{9DF0D35D-7019-4D0C-BD95-3C33BC5B025B}" type="slidenum">
              <a:rPr lang="en-US" altLang="en-US"/>
              <a:pPr/>
              <a:t>‹#›</a:t>
            </a:fld>
            <a:endParaRPr lang="en-US" altLang="en-US"/>
          </a:p>
        </p:txBody>
      </p:sp>
    </p:spTree>
    <p:extLst>
      <p:ext uri="{BB962C8B-B14F-4D97-AF65-F5344CB8AC3E}">
        <p14:creationId xmlns:p14="http://schemas.microsoft.com/office/powerpoint/2010/main" val="836340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fld id="{9FBE17D6-4D29-4C80-8CEA-5B66ACE98A21}" type="slidenum">
              <a:rPr lang="en-US" altLang="en-US"/>
              <a:pPr/>
              <a:t>‹#›</a:t>
            </a:fld>
            <a:endParaRPr lang="en-US" altLang="en-US"/>
          </a:p>
        </p:txBody>
      </p:sp>
    </p:spTree>
    <p:extLst>
      <p:ext uri="{BB962C8B-B14F-4D97-AF65-F5344CB8AC3E}">
        <p14:creationId xmlns:p14="http://schemas.microsoft.com/office/powerpoint/2010/main" val="2201517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74954FD7-4034-4019-96B3-BB1D8A3AA9F5}" type="slidenum">
              <a:rPr lang="en-US" altLang="en-US"/>
              <a:pPr/>
              <a:t>‹#›</a:t>
            </a:fld>
            <a:endParaRPr lang="en-US" altLang="en-US"/>
          </a:p>
        </p:txBody>
      </p:sp>
    </p:spTree>
    <p:extLst>
      <p:ext uri="{BB962C8B-B14F-4D97-AF65-F5344CB8AC3E}">
        <p14:creationId xmlns:p14="http://schemas.microsoft.com/office/powerpoint/2010/main" val="401054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A7C7E759-4559-44C3-8FCD-70D46DA0F4AB}" type="slidenum">
              <a:rPr lang="en-US" altLang="en-US"/>
              <a:pPr/>
              <a:t>‹#›</a:t>
            </a:fld>
            <a:endParaRPr lang="en-US" altLang="en-US"/>
          </a:p>
        </p:txBody>
      </p:sp>
    </p:spTree>
    <p:extLst>
      <p:ext uri="{BB962C8B-B14F-4D97-AF65-F5344CB8AC3E}">
        <p14:creationId xmlns:p14="http://schemas.microsoft.com/office/powerpoint/2010/main" val="1802797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E2D7DB0D-7943-4A11-ADF8-97378D4ED4E8}" type="slidenum">
              <a:rPr lang="en-US" altLang="en-US"/>
              <a:pPr/>
              <a:t>‹#›</a:t>
            </a:fld>
            <a:endParaRPr lang="en-US" altLang="en-US"/>
          </a:p>
        </p:txBody>
      </p:sp>
    </p:spTree>
    <p:extLst>
      <p:ext uri="{BB962C8B-B14F-4D97-AF65-F5344CB8AC3E}">
        <p14:creationId xmlns:p14="http://schemas.microsoft.com/office/powerpoint/2010/main" val="1515707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44102FA7-57F6-435E-80B2-2BDDDD1273EB}" type="slidenum">
              <a:rPr lang="en-US" altLang="en-US"/>
              <a:pPr/>
              <a:t>‹#›</a:t>
            </a:fld>
            <a:endParaRPr lang="en-US" altLang="en-US"/>
          </a:p>
        </p:txBody>
      </p:sp>
    </p:spTree>
    <p:extLst>
      <p:ext uri="{BB962C8B-B14F-4D97-AF65-F5344CB8AC3E}">
        <p14:creationId xmlns:p14="http://schemas.microsoft.com/office/powerpoint/2010/main" val="2504089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863" y="284163"/>
            <a:ext cx="1989137" cy="5848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82688" y="284163"/>
            <a:ext cx="5819775" cy="5848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CD77E790-7127-40A2-9548-4E48942490D4}" type="slidenum">
              <a:rPr lang="en-US" altLang="en-US"/>
              <a:pPr/>
              <a:t>‹#›</a:t>
            </a:fld>
            <a:endParaRPr lang="en-US" altLang="en-US"/>
          </a:p>
        </p:txBody>
      </p:sp>
    </p:spTree>
    <p:extLst>
      <p:ext uri="{BB962C8B-B14F-4D97-AF65-F5344CB8AC3E}">
        <p14:creationId xmlns:p14="http://schemas.microsoft.com/office/powerpoint/2010/main" val="4155334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lang="en-US" altLang="en-US" sz="2400"/>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grpSp>
      </p:grpSp>
      <p:sp>
        <p:nvSpPr>
          <p:cNvPr id="10608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1060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endParaRPr lang="en-US" noProof="0" smtClean="0"/>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a:lvl1pPr>
          </a:lstStyle>
          <a:p>
            <a:pPr>
              <a:defRPr/>
            </a:pPr>
            <a:endParaRPr lang="en-US"/>
          </a:p>
        </p:txBody>
      </p:sp>
      <p:sp>
        <p:nvSpPr>
          <p:cNvPr id="20" name="Rectangle 18"/>
          <p:cNvSpPr>
            <a:spLocks noGrp="1" noChangeArrowheads="1"/>
          </p:cNvSpPr>
          <p:nvPr>
            <p:ph type="sldNum" sz="quarter" idx="12"/>
          </p:nvPr>
        </p:nvSpPr>
        <p:spPr>
          <a:xfrm>
            <a:off x="6553200" y="6248400"/>
            <a:ext cx="2133600" cy="457200"/>
          </a:xfrm>
        </p:spPr>
        <p:txBody>
          <a:bodyPr/>
          <a:lstStyle>
            <a:lvl1pPr>
              <a:defRPr sz="1200">
                <a:solidFill>
                  <a:schemeClr val="tx1"/>
                </a:solidFill>
                <a:latin typeface="Arial Black" panose="020B0A04020102020204" pitchFamily="34" charset="0"/>
              </a:defRPr>
            </a:lvl1pPr>
          </a:lstStyle>
          <a:p>
            <a:fld id="{3D1FF5C5-952D-481A-9095-80AC7791C78C}" type="slidenum">
              <a:rPr lang="en-US" altLang="en-US"/>
              <a:pPr/>
              <a:t>‹#›</a:t>
            </a:fld>
            <a:endParaRPr lang="en-US" altLang="en-US"/>
          </a:p>
        </p:txBody>
      </p:sp>
    </p:spTree>
    <p:extLst>
      <p:ext uri="{BB962C8B-B14F-4D97-AF65-F5344CB8AC3E}">
        <p14:creationId xmlns:p14="http://schemas.microsoft.com/office/powerpoint/2010/main" val="3975649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fld id="{A4CB3319-50F6-4AFC-908A-0006F35B83B7}" type="slidenum">
              <a:rPr lang="en-US" altLang="en-US"/>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44865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fld id="{A232DDF7-BE33-43BA-B0F7-A093D2B40F1F}" type="slidenum">
              <a:rPr lang="en-US" altLang="en-US"/>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46951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fld id="{E8DFB7AF-F869-4225-83F9-A09DAA18E70B}" type="slidenum">
              <a:rPr lang="en-US" altLang="en-US"/>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60270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fld id="{AAC0F301-9764-4FE7-8C0C-C4202D4CF04A}" type="slidenum">
              <a:rPr lang="en-US" altLang="en-US"/>
              <a:pPr/>
              <a:t>‹#›</a:t>
            </a:fld>
            <a:endParaRPr lang="en-US" alt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88056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fld id="{696E7FDA-BFD9-49D8-88B1-819EFC690C8A}" type="slidenum">
              <a:rPr lang="en-US" altLang="en-US"/>
              <a:pPr/>
              <a:t>‹#›</a:t>
            </a:fld>
            <a:endParaRPr lang="en-US" alt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172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fld id="{76C453A4-1220-4B96-9869-B34024CEC49A}" type="slidenum">
              <a:rPr lang="en-US" altLang="en-US"/>
              <a:pPr/>
              <a:t>‹#›</a:t>
            </a:fld>
            <a:endParaRPr lang="en-US" alt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59393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fld id="{23ABC15A-E174-48FB-8657-3488663A86A6}" type="slidenum">
              <a:rPr lang="en-US" altLang="en-US"/>
              <a:pPr/>
              <a:t>‹#›</a:t>
            </a:fld>
            <a:endParaRPr lang="en-US" altLang="en-US"/>
          </a:p>
        </p:txBody>
      </p:sp>
    </p:spTree>
    <p:extLst>
      <p:ext uri="{BB962C8B-B14F-4D97-AF65-F5344CB8AC3E}">
        <p14:creationId xmlns:p14="http://schemas.microsoft.com/office/powerpoint/2010/main" val="760563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fld id="{152AA1EF-1B53-4996-A0EA-F17A2D808EBE}" type="slidenum">
              <a:rPr lang="en-US" altLang="en-US"/>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038453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fld id="{5816D8F8-33BB-49C1-A304-2C9643672C6C}" type="slidenum">
              <a:rPr lang="en-US" altLang="en-US"/>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829150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fld id="{7618D649-8F6D-4358-A3A9-89E710FF8FD6}" type="slidenum">
              <a:rPr lang="en-US" altLang="en-US"/>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48729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fld id="{D1514FE6-9B2F-4889-A091-B161AF5D00F2}" type="slidenum">
              <a:rPr lang="en-US" altLang="en-US"/>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85545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smtClean="0"/>
              <a:t>Click to edit Master title style</a:t>
            </a:r>
          </a:p>
        </p:txBody>
      </p:sp>
      <p:sp>
        <p:nvSpPr>
          <p:cNvPr id="9219"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smtClean="0"/>
              <a:t>Click to edit Master subtitle style</a:t>
            </a:r>
          </a:p>
        </p:txBody>
      </p:sp>
      <p:sp>
        <p:nvSpPr>
          <p:cNvPr id="9220" name="Rectangle 4"/>
          <p:cNvSpPr>
            <a:spLocks noGrp="1" noChangeArrowheads="1"/>
          </p:cNvSpPr>
          <p:nvPr>
            <p:ph type="dt" sz="half" idx="2"/>
          </p:nvPr>
        </p:nvSpPr>
        <p:spPr/>
        <p:txBody>
          <a:bodyPr/>
          <a:lstStyle>
            <a:lvl1pPr>
              <a:defRPr/>
            </a:lvl1pPr>
          </a:lstStyle>
          <a:p>
            <a:endParaRPr lang="en-US" altLang="en-US"/>
          </a:p>
        </p:txBody>
      </p:sp>
      <p:sp>
        <p:nvSpPr>
          <p:cNvPr id="9221" name="Rectangle 5"/>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9222" name="Rectangle 6"/>
          <p:cNvSpPr>
            <a:spLocks noGrp="1" noChangeArrowheads="1"/>
          </p:cNvSpPr>
          <p:nvPr>
            <p:ph type="sldNum" sz="quarter" idx="4"/>
          </p:nvPr>
        </p:nvSpPr>
        <p:spPr/>
        <p:txBody>
          <a:bodyPr/>
          <a:lstStyle>
            <a:lvl1pPr>
              <a:defRPr/>
            </a:lvl1pPr>
          </a:lstStyle>
          <a:p>
            <a:fld id="{8C250B1B-8DB2-4C71-958D-0A9B8348654F}" type="slidenum">
              <a:rPr lang="en-US" altLang="en-US"/>
              <a:pPr/>
              <a:t>‹#›</a:t>
            </a:fld>
            <a:endParaRPr lang="en-US" altLang="en-US"/>
          </a:p>
        </p:txBody>
      </p:sp>
      <p:sp>
        <p:nvSpPr>
          <p:cNvPr id="9223"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4"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1714836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9FFD462-AC20-4A31-BF15-04DF78DF32C7}" type="slidenum">
              <a:rPr lang="en-US" altLang="en-US"/>
              <a:pPr/>
              <a:t>‹#›</a:t>
            </a:fld>
            <a:endParaRPr lang="en-US" altLang="en-US"/>
          </a:p>
        </p:txBody>
      </p:sp>
    </p:spTree>
    <p:extLst>
      <p:ext uri="{BB962C8B-B14F-4D97-AF65-F5344CB8AC3E}">
        <p14:creationId xmlns:p14="http://schemas.microsoft.com/office/powerpoint/2010/main" val="2930890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85A3B4E-46B3-4B8B-8476-D9AEDC2D0F28}" type="slidenum">
              <a:rPr lang="en-US" altLang="en-US"/>
              <a:pPr/>
              <a:t>‹#›</a:t>
            </a:fld>
            <a:endParaRPr lang="en-US" altLang="en-US"/>
          </a:p>
        </p:txBody>
      </p:sp>
    </p:spTree>
    <p:extLst>
      <p:ext uri="{BB962C8B-B14F-4D97-AF65-F5344CB8AC3E}">
        <p14:creationId xmlns:p14="http://schemas.microsoft.com/office/powerpoint/2010/main" val="25059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D984BCA-6A3D-44E7-84BF-995E7140ADE2}" type="slidenum">
              <a:rPr lang="en-US" altLang="en-US"/>
              <a:pPr/>
              <a:t>‹#›</a:t>
            </a:fld>
            <a:endParaRPr lang="en-US" altLang="en-US"/>
          </a:p>
        </p:txBody>
      </p:sp>
    </p:spTree>
    <p:extLst>
      <p:ext uri="{BB962C8B-B14F-4D97-AF65-F5344CB8AC3E}">
        <p14:creationId xmlns:p14="http://schemas.microsoft.com/office/powerpoint/2010/main" val="2235199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038F7600-AB9D-4E75-BFDB-63522051D708}" type="slidenum">
              <a:rPr lang="en-US" altLang="en-US"/>
              <a:pPr/>
              <a:t>‹#›</a:t>
            </a:fld>
            <a:endParaRPr lang="en-US" altLang="en-US"/>
          </a:p>
        </p:txBody>
      </p:sp>
    </p:spTree>
    <p:extLst>
      <p:ext uri="{BB962C8B-B14F-4D97-AF65-F5344CB8AC3E}">
        <p14:creationId xmlns:p14="http://schemas.microsoft.com/office/powerpoint/2010/main" val="1068251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B6FCA91B-AB95-404A-9937-913D577CD8EE}" type="slidenum">
              <a:rPr lang="en-US" altLang="en-US"/>
              <a:pPr/>
              <a:t>‹#›</a:t>
            </a:fld>
            <a:endParaRPr lang="en-US" altLang="en-US"/>
          </a:p>
        </p:txBody>
      </p:sp>
    </p:spTree>
    <p:extLst>
      <p:ext uri="{BB962C8B-B14F-4D97-AF65-F5344CB8AC3E}">
        <p14:creationId xmlns:p14="http://schemas.microsoft.com/office/powerpoint/2010/main" val="727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DE6879BD-56C0-4DB9-A655-19C063E98D71}" type="slidenum">
              <a:rPr lang="en-US" altLang="en-US"/>
              <a:pPr/>
              <a:t>‹#›</a:t>
            </a:fld>
            <a:endParaRPr lang="en-US" altLang="en-US"/>
          </a:p>
        </p:txBody>
      </p:sp>
    </p:spTree>
    <p:extLst>
      <p:ext uri="{BB962C8B-B14F-4D97-AF65-F5344CB8AC3E}">
        <p14:creationId xmlns:p14="http://schemas.microsoft.com/office/powerpoint/2010/main" val="5628569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086469F9-40F3-422C-8F32-9CBA8D345B46}" type="slidenum">
              <a:rPr lang="en-US" altLang="en-US"/>
              <a:pPr/>
              <a:t>‹#›</a:t>
            </a:fld>
            <a:endParaRPr lang="en-US" altLang="en-US"/>
          </a:p>
        </p:txBody>
      </p:sp>
    </p:spTree>
    <p:extLst>
      <p:ext uri="{BB962C8B-B14F-4D97-AF65-F5344CB8AC3E}">
        <p14:creationId xmlns:p14="http://schemas.microsoft.com/office/powerpoint/2010/main" val="2894609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1CEBAAF-3D5D-4643-B807-5AD267F51F2E}" type="slidenum">
              <a:rPr lang="en-US" altLang="en-US"/>
              <a:pPr/>
              <a:t>‹#›</a:t>
            </a:fld>
            <a:endParaRPr lang="en-US" altLang="en-US"/>
          </a:p>
        </p:txBody>
      </p:sp>
    </p:spTree>
    <p:extLst>
      <p:ext uri="{BB962C8B-B14F-4D97-AF65-F5344CB8AC3E}">
        <p14:creationId xmlns:p14="http://schemas.microsoft.com/office/powerpoint/2010/main" val="754319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32C023E-B690-4923-A75C-B6B3C779F4F4}" type="slidenum">
              <a:rPr lang="en-US" altLang="en-US"/>
              <a:pPr/>
              <a:t>‹#›</a:t>
            </a:fld>
            <a:endParaRPr lang="en-US" altLang="en-US"/>
          </a:p>
        </p:txBody>
      </p:sp>
    </p:spTree>
    <p:extLst>
      <p:ext uri="{BB962C8B-B14F-4D97-AF65-F5344CB8AC3E}">
        <p14:creationId xmlns:p14="http://schemas.microsoft.com/office/powerpoint/2010/main" val="23879641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B5EF438-EF34-438A-B01A-5CEB5BB1C736}" type="slidenum">
              <a:rPr lang="en-US" altLang="en-US"/>
              <a:pPr/>
              <a:t>‹#›</a:t>
            </a:fld>
            <a:endParaRPr lang="en-US" altLang="en-US"/>
          </a:p>
        </p:txBody>
      </p:sp>
    </p:spTree>
    <p:extLst>
      <p:ext uri="{BB962C8B-B14F-4D97-AF65-F5344CB8AC3E}">
        <p14:creationId xmlns:p14="http://schemas.microsoft.com/office/powerpoint/2010/main" val="3949712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ED696E6-970F-4EC7-91A8-279F4FD76A2C}" type="slidenum">
              <a:rPr lang="en-US" altLang="en-US"/>
              <a:pPr/>
              <a:t>‹#›</a:t>
            </a:fld>
            <a:endParaRPr lang="en-US" altLang="en-US"/>
          </a:p>
        </p:txBody>
      </p:sp>
    </p:spTree>
    <p:extLst>
      <p:ext uri="{BB962C8B-B14F-4D97-AF65-F5344CB8AC3E}">
        <p14:creationId xmlns:p14="http://schemas.microsoft.com/office/powerpoint/2010/main" val="1706924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5" name="Slide Number Placeholder 4"/>
          <p:cNvSpPr>
            <a:spLocks noGrp="1"/>
          </p:cNvSpPr>
          <p:nvPr>
            <p:ph type="sldNum" sz="quarter" idx="12"/>
          </p:nvPr>
        </p:nvSpPr>
        <p:spPr>
          <a:xfrm>
            <a:off x="6553200" y="6243638"/>
            <a:ext cx="2133600" cy="457200"/>
          </a:xfrm>
        </p:spPr>
        <p:txBody>
          <a:bodyPr/>
          <a:lstStyle>
            <a:lvl1pPr>
              <a:defRPr/>
            </a:lvl1pPr>
          </a:lstStyle>
          <a:p>
            <a:fld id="{019324C3-A9B7-4205-A92E-89F4102ECC86}" type="slidenum">
              <a:rPr lang="en-US" altLang="en-US"/>
              <a:pPr/>
              <a:t>‹#›</a:t>
            </a:fld>
            <a:endParaRPr lang="en-US" altLang="en-US"/>
          </a:p>
        </p:txBody>
      </p:sp>
    </p:spTree>
    <p:extLst>
      <p:ext uri="{BB962C8B-B14F-4D97-AF65-F5344CB8AC3E}">
        <p14:creationId xmlns:p14="http://schemas.microsoft.com/office/powerpoint/2010/main" val="12121686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3638"/>
            <a:ext cx="2133600" cy="457200"/>
          </a:xfrm>
        </p:spPr>
        <p:txBody>
          <a:bodyPr/>
          <a:lstStyle>
            <a:lvl1pPr>
              <a:defRPr/>
            </a:lvl1pPr>
          </a:lstStyle>
          <a:p>
            <a:fld id="{06108B0F-F049-4AD9-9E75-0876A3D38517}" type="slidenum">
              <a:rPr lang="en-US" altLang="en-US"/>
              <a:pPr/>
              <a:t>‹#›</a:t>
            </a:fld>
            <a:endParaRPr lang="en-US" altLang="en-US"/>
          </a:p>
        </p:txBody>
      </p:sp>
    </p:spTree>
    <p:extLst>
      <p:ext uri="{BB962C8B-B14F-4D97-AF65-F5344CB8AC3E}">
        <p14:creationId xmlns:p14="http://schemas.microsoft.com/office/powerpoint/2010/main" val="4169126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89593002-717D-496A-AFF7-A5EDBDC11D4D}" type="slidenum">
              <a:rPr lang="en-US" altLang="en-US"/>
              <a:pPr/>
              <a:t>‹#›</a:t>
            </a:fld>
            <a:endParaRPr lang="en-US" altLang="en-US"/>
          </a:p>
        </p:txBody>
      </p:sp>
    </p:spTree>
    <p:extLst>
      <p:ext uri="{BB962C8B-B14F-4D97-AF65-F5344CB8AC3E}">
        <p14:creationId xmlns:p14="http://schemas.microsoft.com/office/powerpoint/2010/main" val="28015493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2C2156BC-0A56-404A-A9F9-9F6CCF0A02EA}" type="slidenum">
              <a:rPr lang="en-US" altLang="en-US"/>
              <a:pPr/>
              <a:t>‹#›</a:t>
            </a:fld>
            <a:endParaRPr lang="en-US" altLang="en-US"/>
          </a:p>
        </p:txBody>
      </p:sp>
    </p:spTree>
    <p:extLst>
      <p:ext uri="{BB962C8B-B14F-4D97-AF65-F5344CB8AC3E}">
        <p14:creationId xmlns:p14="http://schemas.microsoft.com/office/powerpoint/2010/main" val="4178669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hasCustomPrompt="1"/>
          </p:nvPr>
        </p:nvSpPr>
        <p:spPr>
          <a:xfrm>
            <a:off x="0" y="3733800"/>
            <a:ext cx="9144000" cy="9906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Topic</a:t>
            </a:r>
            <a:endParaRPr kumimoji="0" lang="en-US" dirty="0"/>
          </a:p>
        </p:txBody>
      </p:sp>
      <p:sp>
        <p:nvSpPr>
          <p:cNvPr id="7" name="Rectangle 6"/>
          <p:cNvSpPr/>
          <p:nvPr/>
        </p:nvSpPr>
        <p:spPr>
          <a:xfrm>
            <a:off x="62931" y="1066800"/>
            <a:ext cx="9021537" cy="1909852"/>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1232" y="990600"/>
            <a:ext cx="9021537" cy="15240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accent6"/>
              </a:solidFill>
            </a:endParaRPr>
          </a:p>
        </p:txBody>
      </p:sp>
      <p:sp>
        <p:nvSpPr>
          <p:cNvPr id="15" name="TextBox 14"/>
          <p:cNvSpPr txBox="1"/>
          <p:nvPr userDrawn="1"/>
        </p:nvSpPr>
        <p:spPr>
          <a:xfrm>
            <a:off x="3429000" y="3276600"/>
            <a:ext cx="2286000" cy="381000"/>
          </a:xfrm>
          <a:prstGeom prst="rect">
            <a:avLst/>
          </a:prstGeom>
          <a:noFill/>
        </p:spPr>
        <p:txBody>
          <a:bodyPr wrap="square" rtlCol="0">
            <a:spAutoFit/>
          </a:bodyPr>
          <a:lstStyle/>
          <a:p>
            <a:pPr algn="ctr"/>
            <a:r>
              <a:rPr lang="en-US" b="1" dirty="0" smtClean="0">
                <a:latin typeface="Arial Narrow" pitchFamily="34" charset="0"/>
              </a:rPr>
              <a:t>Topic</a:t>
            </a:r>
            <a:endParaRPr lang="en-US" b="1" dirty="0">
              <a:latin typeface="Arial Narrow" pitchFamily="34" charset="0"/>
            </a:endParaRPr>
          </a:p>
        </p:txBody>
      </p:sp>
      <p:sp>
        <p:nvSpPr>
          <p:cNvPr id="16" name="TextBox 15"/>
          <p:cNvSpPr txBox="1"/>
          <p:nvPr userDrawn="1"/>
        </p:nvSpPr>
        <p:spPr>
          <a:xfrm>
            <a:off x="3429000" y="4800600"/>
            <a:ext cx="2286000" cy="381000"/>
          </a:xfrm>
          <a:prstGeom prst="rect">
            <a:avLst/>
          </a:prstGeom>
          <a:noFill/>
        </p:spPr>
        <p:txBody>
          <a:bodyPr wrap="square" rtlCol="0">
            <a:spAutoFit/>
          </a:bodyPr>
          <a:lstStyle/>
          <a:p>
            <a:pPr algn="ctr"/>
            <a:r>
              <a:rPr lang="en-US" b="1" dirty="0" smtClean="0">
                <a:latin typeface="Arial Narrow" pitchFamily="34" charset="0"/>
              </a:rPr>
              <a:t>Presented By</a:t>
            </a:r>
            <a:endParaRPr lang="en-US" b="1" dirty="0">
              <a:latin typeface="Arial Narrow" pitchFamily="34" charset="0"/>
            </a:endParaRPr>
          </a:p>
        </p:txBody>
      </p:sp>
      <p:pic>
        <p:nvPicPr>
          <p:cNvPr id="20" name="Picture 19" descr="OnChoiceModelingTitle.png"/>
          <p:cNvPicPr>
            <a:picLocks noChangeAspect="1"/>
          </p:cNvPicPr>
          <p:nvPr userDrawn="1"/>
        </p:nvPicPr>
        <p:blipFill>
          <a:blip r:embed="rId2"/>
          <a:stretch>
            <a:fillRect/>
          </a:stretch>
        </p:blipFill>
        <p:spPr>
          <a:xfrm>
            <a:off x="0" y="1219200"/>
            <a:ext cx="9144000" cy="1712730"/>
          </a:xfrm>
          <a:prstGeom prst="rect">
            <a:avLst/>
          </a:prstGeom>
        </p:spPr>
      </p:pic>
      <p:sp>
        <p:nvSpPr>
          <p:cNvPr id="24" name="Text Placeholder 23"/>
          <p:cNvSpPr>
            <a:spLocks noGrp="1"/>
          </p:cNvSpPr>
          <p:nvPr>
            <p:ph type="body" sz="quarter" idx="11" hasCustomPrompt="1"/>
          </p:nvPr>
        </p:nvSpPr>
        <p:spPr>
          <a:xfrm>
            <a:off x="0" y="5715000"/>
            <a:ext cx="9144000" cy="381000"/>
          </a:xfrm>
        </p:spPr>
        <p:txBody>
          <a:bodyPr/>
          <a:lstStyle>
            <a:lvl1pPr marL="0" marR="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solidFill>
                  <a:srgbClr val="0070C0"/>
                </a:solidFill>
              </a:defRPr>
            </a:lvl1p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000" b="0" i="0" u="none" strike="noStrike" kern="1200" cap="none" spc="0" normalizeH="0" baseline="0" noProof="0" dirty="0" smtClean="0">
                <a:ln>
                  <a:noFill/>
                </a:ln>
                <a:solidFill>
                  <a:schemeClr val="tx2"/>
                </a:solidFill>
                <a:effectLst/>
                <a:uLnTx/>
                <a:uFillTx/>
                <a:latin typeface="Arial Narrow" pitchFamily="34" charset="0"/>
                <a:ea typeface="+mn-ea"/>
                <a:cs typeface="+mn-cs"/>
              </a:rPr>
              <a:t>Click to edit Institution</a:t>
            </a:r>
            <a:endParaRPr kumimoji="0" lang="en-US" sz="2000" b="0" i="0" u="none" strike="noStrike" kern="1200" cap="none" spc="0" normalizeH="0" baseline="0" noProof="0" dirty="0">
              <a:ln>
                <a:noFill/>
              </a:ln>
              <a:solidFill>
                <a:schemeClr val="tx2"/>
              </a:solidFill>
              <a:effectLst/>
              <a:uLnTx/>
              <a:uFillTx/>
              <a:latin typeface="Arial Narrow" pitchFamily="34" charset="0"/>
              <a:ea typeface="+mn-ea"/>
              <a:cs typeface="+mn-cs"/>
            </a:endParaRPr>
          </a:p>
        </p:txBody>
      </p:sp>
      <p:sp>
        <p:nvSpPr>
          <p:cNvPr id="22" name="Text Placeholder 21"/>
          <p:cNvSpPr>
            <a:spLocks noGrp="1"/>
          </p:cNvSpPr>
          <p:nvPr>
            <p:ph type="body" sz="quarter" idx="10" hasCustomPrompt="1"/>
          </p:nvPr>
        </p:nvSpPr>
        <p:spPr>
          <a:xfrm>
            <a:off x="0" y="5181600"/>
            <a:ext cx="9144000" cy="457200"/>
          </a:xfrm>
        </p:spPr>
        <p:txBody>
          <a:bodyPr/>
          <a:lstStyle>
            <a:lvl1pPr marL="0" marR="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solidFill>
                  <a:srgbClr val="0070C0"/>
                </a:solidFill>
              </a:defRPr>
            </a:lvl1p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Arial Narrow" pitchFamily="34" charset="0"/>
                <a:ea typeface="+mn-ea"/>
                <a:cs typeface="+mn-cs"/>
              </a:rPr>
              <a:t>Click to edit Name</a:t>
            </a:r>
            <a:endParaRPr kumimoji="0" lang="en-US" sz="2600" b="0" i="0" u="none" strike="noStrike" kern="1200" cap="none" spc="0" normalizeH="0" baseline="0" noProof="0" dirty="0">
              <a:ln>
                <a:noFill/>
              </a:ln>
              <a:solidFill>
                <a:schemeClr val="tx2"/>
              </a:solidFill>
              <a:effectLst/>
              <a:uLnTx/>
              <a:uFillTx/>
              <a:latin typeface="Arial Narrow" pitchFamily="34" charset="0"/>
              <a:ea typeface="+mn-ea"/>
              <a:cs typeface="+mn-cs"/>
            </a:endParaRPr>
          </a:p>
        </p:txBody>
      </p:sp>
    </p:spTree>
    <p:extLst>
      <p:ext uri="{BB962C8B-B14F-4D97-AF65-F5344CB8AC3E}">
        <p14:creationId xmlns:p14="http://schemas.microsoft.com/office/powerpoint/2010/main" val="224136236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fld id="{5E6348AC-3957-4DA2-A4E1-560BE851A868}" type="slidenum">
              <a:rPr lang="en-US" altLang="en-US"/>
              <a:pPr/>
              <a:t>‹#›</a:t>
            </a:fld>
            <a:endParaRPr lang="en-US" altLang="en-US"/>
          </a:p>
        </p:txBody>
      </p:sp>
    </p:spTree>
    <p:extLst>
      <p:ext uri="{BB962C8B-B14F-4D97-AF65-F5344CB8AC3E}">
        <p14:creationId xmlns:p14="http://schemas.microsoft.com/office/powerpoint/2010/main" val="3422338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ounded Rectangle 6"/>
          <p:cNvSpPr/>
          <p:nvPr userDrawn="1"/>
        </p:nvSpPr>
        <p:spPr>
          <a:xfrm>
            <a:off x="228600" y="152400"/>
            <a:ext cx="8686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8600" y="274638"/>
            <a:ext cx="8686800" cy="715962"/>
          </a:xfrm>
        </p:spPr>
        <p:txBody>
          <a:bodyPr/>
          <a:lstStyle>
            <a:lvl1pPr>
              <a:defRPr>
                <a:solidFill>
                  <a:schemeClr val="accent6">
                    <a:lumMod val="40000"/>
                    <a:lumOff val="60000"/>
                  </a:schemeClr>
                </a:solidFill>
                <a:latin typeface="Arial Black" pitchFamily="34" charset="0"/>
              </a:defRPr>
            </a:lvl1pPr>
          </a:lstStyle>
          <a:p>
            <a:r>
              <a:rPr kumimoji="0" lang="en-US" dirty="0" smtClean="0"/>
              <a:t>Edit Master title style</a:t>
            </a:r>
            <a:endParaRPr kumimoji="0" lang="en-US" dirty="0"/>
          </a:p>
        </p:txBody>
      </p:sp>
      <p:sp>
        <p:nvSpPr>
          <p:cNvPr id="8" name="Content Placeholder 7"/>
          <p:cNvSpPr>
            <a:spLocks noGrp="1"/>
          </p:cNvSpPr>
          <p:nvPr>
            <p:ph sz="quarter" idx="1"/>
          </p:nvPr>
        </p:nvSpPr>
        <p:spPr>
          <a:xfrm>
            <a:off x="228600" y="1066800"/>
            <a:ext cx="8686800" cy="4953000"/>
          </a:xfrm>
        </p:spPr>
        <p:txBody>
          <a:bodyPr vert="horz"/>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extLst>
      <p:ext uri="{BB962C8B-B14F-4D97-AF65-F5344CB8AC3E}">
        <p14:creationId xmlns:p14="http://schemas.microsoft.com/office/powerpoint/2010/main" val="24755395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userDrawn="1"/>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6">
              <a:lumMod val="75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67065576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1761221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527146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5492366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634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2192373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nvPr>
        </p:nvSpPr>
        <p:spPr>
          <a:xfrm>
            <a:off x="914400" y="6172200"/>
            <a:ext cx="3886200" cy="457200"/>
          </a:xfrm>
          <a:prstGeom prst="rect">
            <a:avLst/>
          </a:prstGeom>
        </p:spPr>
        <p:txBody>
          <a:bodyPr/>
          <a:lstStyle/>
          <a:p>
            <a:endParaRPr lang="en-US"/>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F2A5D52A-4AB7-4036-999C-03C594E7F886}"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extLst>
      <p:ext uri="{BB962C8B-B14F-4D97-AF65-F5344CB8AC3E}">
        <p14:creationId xmlns:p14="http://schemas.microsoft.com/office/powerpoint/2010/main" val="3087423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172200" y="6191250"/>
            <a:ext cx="2476500" cy="476250"/>
          </a:xfrm>
          <a:prstGeom prst="rect">
            <a:avLst/>
          </a:prstGeom>
        </p:spPr>
        <p:txBody>
          <a:bodyPr/>
          <a:lstStyle/>
          <a:p>
            <a:fld id="{B299FB50-7DB3-45F0-9D9D-C61F50DAFD2D}" type="datetimeFigureOut">
              <a:rPr lang="en-US" smtClean="0"/>
              <a:pPr/>
              <a:t>6/22/2016</a:t>
            </a:fld>
            <a:endParaRPr lang="en-US"/>
          </a:p>
        </p:txBody>
      </p:sp>
      <p:sp>
        <p:nvSpPr>
          <p:cNvPr id="5" name="Footer Placeholder 4"/>
          <p:cNvSpPr>
            <a:spLocks noGrp="1"/>
          </p:cNvSpPr>
          <p:nvPr>
            <p:ph type="ftr" sz="quarter" idx="11"/>
          </p:nvPr>
        </p:nvSpPr>
        <p:spPr>
          <a:xfrm>
            <a:off x="609600" y="6248400"/>
            <a:ext cx="3200400" cy="381000"/>
          </a:xfrm>
          <a:prstGeom prst="rect">
            <a:avLst/>
          </a:prstGeom>
        </p:spPr>
        <p:txBody>
          <a:bodyPr/>
          <a:lstStyle/>
          <a:p>
            <a:endParaRPr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F2A5D52A-4AB7-4036-999C-03C594E7F886}" type="slidenum">
              <a:rPr lang="en-US" smtClean="0"/>
              <a:pPr/>
              <a:t>‹#›</a:t>
            </a:fld>
            <a:endParaRPr lang="en-US"/>
          </a:p>
        </p:txBody>
      </p:sp>
    </p:spTree>
    <p:extLst>
      <p:ext uri="{BB962C8B-B14F-4D97-AF65-F5344CB8AC3E}">
        <p14:creationId xmlns:p14="http://schemas.microsoft.com/office/powerpoint/2010/main" val="752113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172200" y="6191250"/>
            <a:ext cx="2476500" cy="476250"/>
          </a:xfrm>
          <a:prstGeom prst="rect">
            <a:avLst/>
          </a:prstGeom>
        </p:spPr>
        <p:txBody>
          <a:bodyPr/>
          <a:lstStyle/>
          <a:p>
            <a:fld id="{B299FB50-7DB3-45F0-9D9D-C61F50DAFD2D}" type="datetimeFigureOut">
              <a:rPr lang="en-US" smtClean="0"/>
              <a:pPr/>
              <a:t>6/22/2016</a:t>
            </a:fld>
            <a:endParaRPr lang="en-US"/>
          </a:p>
        </p:txBody>
      </p:sp>
      <p:sp>
        <p:nvSpPr>
          <p:cNvPr id="5" name="Footer Placeholder 4"/>
          <p:cNvSpPr>
            <a:spLocks noGrp="1"/>
          </p:cNvSpPr>
          <p:nvPr>
            <p:ph type="ftr" sz="quarter" idx="11"/>
          </p:nvPr>
        </p:nvSpPr>
        <p:spPr>
          <a:xfrm>
            <a:off x="609600" y="6248400"/>
            <a:ext cx="3200400" cy="381000"/>
          </a:xfrm>
          <a:prstGeom prst="rect">
            <a:avLst/>
          </a:prstGeom>
        </p:spPr>
        <p:txBody>
          <a:bodyPr/>
          <a:lstStyle/>
          <a:p>
            <a:endParaRPr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F2A5D52A-4AB7-4036-999C-03C594E7F886}" type="slidenum">
              <a:rPr lang="en-US" smtClean="0"/>
              <a:pPr/>
              <a:t>‹#›</a:t>
            </a:fld>
            <a:endParaRPr lang="en-US"/>
          </a:p>
        </p:txBody>
      </p:sp>
    </p:spTree>
    <p:extLst>
      <p:ext uri="{BB962C8B-B14F-4D97-AF65-F5344CB8AC3E}">
        <p14:creationId xmlns:p14="http://schemas.microsoft.com/office/powerpoint/2010/main" val="3647604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fld id="{E36C244A-9A94-40D6-83BA-F1F07E2E85D0}" type="slidenum">
              <a:rPr lang="en-US" altLang="en-US"/>
              <a:pPr/>
              <a:t>‹#›</a:t>
            </a:fld>
            <a:endParaRPr lang="en-US" altLang="en-US"/>
          </a:p>
        </p:txBody>
      </p:sp>
    </p:spTree>
    <p:extLst>
      <p:ext uri="{BB962C8B-B14F-4D97-AF65-F5344CB8AC3E}">
        <p14:creationId xmlns:p14="http://schemas.microsoft.com/office/powerpoint/2010/main" val="393736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fld id="{3724013C-8E8C-468B-8D4C-20FAF0540FC7}" type="slidenum">
              <a:rPr lang="en-US" altLang="en-US"/>
              <a:pPr/>
              <a:t>‹#›</a:t>
            </a:fld>
            <a:endParaRPr lang="en-US" altLang="en-US"/>
          </a:p>
        </p:txBody>
      </p:sp>
    </p:spTree>
    <p:extLst>
      <p:ext uri="{BB962C8B-B14F-4D97-AF65-F5344CB8AC3E}">
        <p14:creationId xmlns:p14="http://schemas.microsoft.com/office/powerpoint/2010/main" val="4053210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1F805547-0E7B-4D37-AD6D-92110DFEE0C2}" type="slidenum">
              <a:rPr lang="en-US" altLang="en-US"/>
              <a:pPr/>
              <a:t>‹#›</a:t>
            </a:fld>
            <a:endParaRPr lang="en-US" altLang="en-US"/>
          </a:p>
        </p:txBody>
      </p:sp>
    </p:spTree>
    <p:extLst>
      <p:ext uri="{BB962C8B-B14F-4D97-AF65-F5344CB8AC3E}">
        <p14:creationId xmlns:p14="http://schemas.microsoft.com/office/powerpoint/2010/main" val="356894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fld id="{579474F2-A56C-4619-BCA8-8A3CF463B079}" type="slidenum">
              <a:rPr lang="en-US" altLang="en-US"/>
              <a:pPr/>
              <a:t>‹#›</a:t>
            </a:fld>
            <a:endParaRPr lang="en-US" altLang="en-US"/>
          </a:p>
        </p:txBody>
      </p:sp>
    </p:spTree>
    <p:extLst>
      <p:ext uri="{BB962C8B-B14F-4D97-AF65-F5344CB8AC3E}">
        <p14:creationId xmlns:p14="http://schemas.microsoft.com/office/powerpoint/2010/main" val="144859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2.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09575" y="884238"/>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27" name="Rectangle 3"/>
          <p:cNvSpPr>
            <a:spLocks noChangeArrowheads="1"/>
          </p:cNvSpPr>
          <p:nvPr/>
        </p:nvSpPr>
        <p:spPr bwMode="ltGray">
          <a:xfrm>
            <a:off x="792163" y="884238"/>
            <a:ext cx="328612"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28" name="Rectangle 4"/>
          <p:cNvSpPr>
            <a:spLocks noChangeArrowheads="1"/>
          </p:cNvSpPr>
          <p:nvPr/>
        </p:nvSpPr>
        <p:spPr bwMode="ltGray">
          <a:xfrm>
            <a:off x="533400" y="1306513"/>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29" name="Rectangle 5"/>
          <p:cNvSpPr>
            <a:spLocks noChangeArrowheads="1"/>
          </p:cNvSpPr>
          <p:nvPr/>
        </p:nvSpPr>
        <p:spPr bwMode="ltGray">
          <a:xfrm>
            <a:off x="903288" y="1306513"/>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30" name="Rectangle 6"/>
          <p:cNvSpPr>
            <a:spLocks noChangeArrowheads="1"/>
          </p:cNvSpPr>
          <p:nvPr/>
        </p:nvSpPr>
        <p:spPr bwMode="ltGray">
          <a:xfrm>
            <a:off x="119063" y="1233488"/>
            <a:ext cx="560387"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31" name="Rectangle 7"/>
          <p:cNvSpPr>
            <a:spLocks noChangeArrowheads="1"/>
          </p:cNvSpPr>
          <p:nvPr/>
        </p:nvSpPr>
        <p:spPr bwMode="gray">
          <a:xfrm>
            <a:off x="754063" y="776288"/>
            <a:ext cx="31750" cy="10525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32" name="Rectangle 8"/>
          <p:cNvSpPr>
            <a:spLocks noChangeArrowheads="1"/>
          </p:cNvSpPr>
          <p:nvPr/>
        </p:nvSpPr>
        <p:spPr bwMode="gray">
          <a:xfrm>
            <a:off x="434975" y="156686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1033" name="Rectangle 9"/>
          <p:cNvSpPr>
            <a:spLocks noGrp="1" noChangeArrowheads="1"/>
          </p:cNvSpPr>
          <p:nvPr>
            <p:ph type="title"/>
          </p:nvPr>
        </p:nvSpPr>
        <p:spPr bwMode="auto">
          <a:xfrm>
            <a:off x="1143000" y="0"/>
            <a:ext cx="7793038"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437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a:latin typeface="+mn-lt"/>
              </a:defRPr>
            </a:lvl1pPr>
          </a:lstStyle>
          <a:p>
            <a:pPr>
              <a:defRPr/>
            </a:pPr>
            <a:endParaRPr lang="en-US"/>
          </a:p>
        </p:txBody>
      </p:sp>
      <p:sp>
        <p:nvSpPr>
          <p:cNvPr id="2437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a:latin typeface="+mn-lt"/>
              </a:defRPr>
            </a:lvl1pPr>
          </a:lstStyle>
          <a:p>
            <a:pPr>
              <a:defRPr/>
            </a:pPr>
            <a:endParaRPr lang="en-US"/>
          </a:p>
        </p:txBody>
      </p:sp>
      <p:sp>
        <p:nvSpPr>
          <p:cNvPr id="2437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a:latin typeface="Tahoma" panose="020B0604030504040204" pitchFamily="34" charset="0"/>
              </a:defRPr>
            </a:lvl1pPr>
          </a:lstStyle>
          <a:p>
            <a:fld id="{1AE064C8-6644-4436-BDEC-87628879DD9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8"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50850" y="2635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1" name="Rectangle 3"/>
          <p:cNvSpPr>
            <a:spLocks noChangeArrowheads="1"/>
          </p:cNvSpPr>
          <p:nvPr/>
        </p:nvSpPr>
        <p:spPr bwMode="ltGray">
          <a:xfrm>
            <a:off x="833438" y="263525"/>
            <a:ext cx="328612"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2" name="Rectangle 4"/>
          <p:cNvSpPr>
            <a:spLocks noChangeArrowheads="1"/>
          </p:cNvSpPr>
          <p:nvPr/>
        </p:nvSpPr>
        <p:spPr bwMode="ltGray">
          <a:xfrm>
            <a:off x="574675" y="6858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3" name="Rectangle 5"/>
          <p:cNvSpPr>
            <a:spLocks noChangeArrowheads="1"/>
          </p:cNvSpPr>
          <p:nvPr/>
        </p:nvSpPr>
        <p:spPr bwMode="ltGray">
          <a:xfrm>
            <a:off x="944563" y="6858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4" name="Rectangle 6"/>
          <p:cNvSpPr>
            <a:spLocks noChangeArrowheads="1"/>
          </p:cNvSpPr>
          <p:nvPr/>
        </p:nvSpPr>
        <p:spPr bwMode="ltGray">
          <a:xfrm>
            <a:off x="160338" y="612775"/>
            <a:ext cx="560387"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5" name="Rectangle 7"/>
          <p:cNvSpPr>
            <a:spLocks noChangeArrowheads="1"/>
          </p:cNvSpPr>
          <p:nvPr/>
        </p:nvSpPr>
        <p:spPr bwMode="gray">
          <a:xfrm>
            <a:off x="795338" y="1555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6" name="Rectangle 8"/>
          <p:cNvSpPr>
            <a:spLocks noChangeArrowheads="1"/>
          </p:cNvSpPr>
          <p:nvPr/>
        </p:nvSpPr>
        <p:spPr bwMode="gray">
          <a:xfrm>
            <a:off x="476250" y="9461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kumimoji="1" lang="en-US" altLang="en-US" sz="2400">
              <a:latin typeface="Tahoma" panose="020B0604030504040204" pitchFamily="34" charset="0"/>
            </a:endParaRPr>
          </a:p>
        </p:txBody>
      </p:sp>
      <p:sp>
        <p:nvSpPr>
          <p:cNvPr id="2057" name="Rectangle 9"/>
          <p:cNvSpPr>
            <a:spLocks noGrp="1" noChangeArrowheads="1"/>
          </p:cNvSpPr>
          <p:nvPr>
            <p:ph type="title"/>
          </p:nvPr>
        </p:nvSpPr>
        <p:spPr bwMode="auto">
          <a:xfrm>
            <a:off x="1350963" y="284163"/>
            <a:ext cx="77930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45771"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a:latin typeface="+mn-lt"/>
              </a:defRPr>
            </a:lvl1pPr>
          </a:lstStyle>
          <a:p>
            <a:pPr>
              <a:defRPr/>
            </a:pPr>
            <a:endParaRPr lang="en-US"/>
          </a:p>
        </p:txBody>
      </p:sp>
      <p:sp>
        <p:nvSpPr>
          <p:cNvPr id="245772"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a:latin typeface="+mn-lt"/>
              </a:defRPr>
            </a:lvl1pPr>
          </a:lstStyle>
          <a:p>
            <a:pPr>
              <a:defRPr/>
            </a:pPr>
            <a:endParaRPr lang="en-US"/>
          </a:p>
        </p:txBody>
      </p:sp>
      <p:sp>
        <p:nvSpPr>
          <p:cNvPr id="24577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a:latin typeface="Tahoma" panose="020B0604030504040204" pitchFamily="34" charset="0"/>
              </a:defRPr>
            </a:lvl1pPr>
          </a:lstStyle>
          <a:p>
            <a:fld id="{083E00E7-2E77-4DB3-9022-15E4DFDA536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9"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hf hdr="0" ft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Tahoma" pitchFamily="34" charset="0"/>
        </a:defRPr>
      </a:lvl2pPr>
      <a:lvl3pPr algn="l" rtl="0" eaLnBrk="0" fontAlgn="base" hangingPunct="0">
        <a:spcBef>
          <a:spcPct val="0"/>
        </a:spcBef>
        <a:spcAft>
          <a:spcPct val="0"/>
        </a:spcAft>
        <a:defRPr sz="3200">
          <a:solidFill>
            <a:schemeClr val="tx2"/>
          </a:solidFill>
          <a:latin typeface="Tahoma" pitchFamily="34" charset="0"/>
        </a:defRPr>
      </a:lvl3pPr>
      <a:lvl4pPr algn="l" rtl="0" eaLnBrk="0" fontAlgn="base" hangingPunct="0">
        <a:spcBef>
          <a:spcPct val="0"/>
        </a:spcBef>
        <a:spcAft>
          <a:spcPct val="0"/>
        </a:spcAft>
        <a:defRPr sz="3200">
          <a:solidFill>
            <a:schemeClr val="tx2"/>
          </a:solidFill>
          <a:latin typeface="Tahoma" pitchFamily="34" charset="0"/>
        </a:defRPr>
      </a:lvl4pPr>
      <a:lvl5pPr algn="l" rtl="0" eaLnBrk="0" fontAlgn="base" hangingPunct="0">
        <a:spcBef>
          <a:spcPct val="0"/>
        </a:spcBef>
        <a:spcAft>
          <a:spcPct val="0"/>
        </a:spcAft>
        <a:defRPr sz="3200">
          <a:solidFill>
            <a:schemeClr val="tx2"/>
          </a:solidFill>
          <a:latin typeface="Tahoma" pitchFamily="34" charset="0"/>
        </a:defRPr>
      </a:lvl5pPr>
      <a:lvl6pPr marL="457200" algn="l" rtl="0" fontAlgn="base">
        <a:spcBef>
          <a:spcPct val="0"/>
        </a:spcBef>
        <a:spcAft>
          <a:spcPct val="0"/>
        </a:spcAft>
        <a:defRPr sz="3200">
          <a:solidFill>
            <a:schemeClr val="tx2"/>
          </a:solidFill>
          <a:latin typeface="Tahoma" pitchFamily="34" charset="0"/>
        </a:defRPr>
      </a:lvl6pPr>
      <a:lvl7pPr marL="914400" algn="l" rtl="0" fontAlgn="base">
        <a:spcBef>
          <a:spcPct val="0"/>
        </a:spcBef>
        <a:spcAft>
          <a:spcPct val="0"/>
        </a:spcAft>
        <a:defRPr sz="3200">
          <a:solidFill>
            <a:schemeClr val="tx2"/>
          </a:solidFill>
          <a:latin typeface="Tahoma" pitchFamily="34" charset="0"/>
        </a:defRPr>
      </a:lvl7pPr>
      <a:lvl8pPr marL="1371600" algn="l" rtl="0" fontAlgn="base">
        <a:spcBef>
          <a:spcPct val="0"/>
        </a:spcBef>
        <a:spcAft>
          <a:spcPct val="0"/>
        </a:spcAft>
        <a:defRPr sz="3200">
          <a:solidFill>
            <a:schemeClr val="tx2"/>
          </a:solidFill>
          <a:latin typeface="Tahoma" pitchFamily="34" charset="0"/>
        </a:defRPr>
      </a:lvl8pPr>
      <a:lvl9pPr marL="1828800" algn="l" rtl="0" fontAlgn="base">
        <a:spcBef>
          <a:spcPct val="0"/>
        </a:spcBef>
        <a:spcAft>
          <a:spcPct val="0"/>
        </a:spcAft>
        <a:defRPr sz="32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984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latin typeface="+mn-lt"/>
              </a:defRPr>
            </a:lvl1pPr>
          </a:lstStyle>
          <a:p>
            <a:pPr>
              <a:defRPr/>
            </a:pPr>
            <a:endParaRPr lang="en-US"/>
          </a:p>
        </p:txBody>
      </p:sp>
      <p:sp>
        <p:nvSpPr>
          <p:cNvPr id="1059843" name="Rectangle 3"/>
          <p:cNvSpPr>
            <a:spLocks noGrp="1" noChangeArrowheads="1"/>
          </p:cNvSpPr>
          <p:nvPr>
            <p:ph type="sldNum" sz="quarter" idx="4"/>
          </p:nvPr>
        </p:nvSpPr>
        <p:spPr bwMode="auto">
          <a:xfrm>
            <a:off x="4178300" y="6248400"/>
            <a:ext cx="450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800">
                <a:solidFill>
                  <a:srgbClr val="660066"/>
                </a:solidFill>
                <a:latin typeface="Arial" panose="020B0604020202020204" pitchFamily="34" charset="0"/>
              </a:defRPr>
            </a:lvl1pPr>
          </a:lstStyle>
          <a:p>
            <a:fld id="{A323111C-CFB8-4F00-8CE4-C0A721EA81DE}" type="slidenum">
              <a:rPr lang="en-US" altLang="en-US"/>
              <a:pPr/>
              <a:t>‹#›</a:t>
            </a:fld>
            <a:endParaRPr lang="en-US" altLang="en-US"/>
          </a:p>
        </p:txBody>
      </p:sp>
      <p:grpSp>
        <p:nvGrpSpPr>
          <p:cNvPr id="3076" name="Group 4"/>
          <p:cNvGrpSpPr>
            <a:grpSpLocks/>
          </p:cNvGrpSpPr>
          <p:nvPr/>
        </p:nvGrpSpPr>
        <p:grpSpPr bwMode="auto">
          <a:xfrm>
            <a:off x="0" y="0"/>
            <a:ext cx="9144000" cy="546100"/>
            <a:chOff x="0" y="0"/>
            <a:chExt cx="5760" cy="344"/>
          </a:xfrm>
        </p:grpSpPr>
        <p:sp>
          <p:nvSpPr>
            <p:cNvPr id="3080"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endParaRPr lang="en-US" altLang="en-US" sz="2400"/>
            </a:p>
          </p:txBody>
        </p:sp>
        <p:sp>
          <p:nvSpPr>
            <p:cNvPr id="3081"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3082"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hlink"/>
                </a:solidFill>
                <a:latin typeface="Arial" panose="020B0604020202020204" pitchFamily="34" charset="0"/>
              </a:endParaRPr>
            </a:p>
          </p:txBody>
        </p:sp>
        <p:sp>
          <p:nvSpPr>
            <p:cNvPr id="3083"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hlink"/>
                </a:solidFill>
                <a:latin typeface="Arial" panose="020B0604020202020204" pitchFamily="34" charset="0"/>
              </a:endParaRPr>
            </a:p>
          </p:txBody>
        </p:sp>
        <p:sp>
          <p:nvSpPr>
            <p:cNvPr id="3084"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accent2"/>
                </a:solidFill>
                <a:latin typeface="Arial" panose="020B0604020202020204" pitchFamily="34" charset="0"/>
              </a:endParaRPr>
            </a:p>
          </p:txBody>
        </p:sp>
        <p:sp>
          <p:nvSpPr>
            <p:cNvPr id="3085"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hlink"/>
                </a:solidFill>
                <a:latin typeface="Arial" panose="020B0604020202020204" pitchFamily="34" charset="0"/>
              </a:endParaRPr>
            </a:p>
          </p:txBody>
        </p:sp>
        <p:sp>
          <p:nvSpPr>
            <p:cNvPr id="3086"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2400"/>
            </a:p>
          </p:txBody>
        </p:sp>
        <p:sp>
          <p:nvSpPr>
            <p:cNvPr id="3087"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accent2"/>
                </a:solidFill>
                <a:latin typeface="Arial" panose="020B0604020202020204" pitchFamily="34" charset="0"/>
              </a:endParaRPr>
            </a:p>
          </p:txBody>
        </p:sp>
        <p:sp>
          <p:nvSpPr>
            <p:cNvPr id="3088"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solidFill>
                  <a:schemeClr val="accent2"/>
                </a:solidFill>
                <a:latin typeface="Arial" panose="020B0604020202020204" pitchFamily="34" charset="0"/>
              </a:endParaRPr>
            </a:p>
          </p:txBody>
        </p:sp>
      </p:grpSp>
      <p:sp>
        <p:nvSpPr>
          <p:cNvPr id="3077"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8"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5985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a:latin typeface="+mn-lt"/>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50"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defRPr>
      </a:lvl2pPr>
      <a:lvl3pPr algn="l" rtl="0" eaLnBrk="0" fontAlgn="base" hangingPunct="0">
        <a:spcBef>
          <a:spcPct val="0"/>
        </a:spcBef>
        <a:spcAft>
          <a:spcPct val="0"/>
        </a:spcAft>
        <a:defRPr sz="4400">
          <a:solidFill>
            <a:schemeClr val="tx1"/>
          </a:solidFill>
          <a:latin typeface="Arial" pitchFamily="34" charset="0"/>
        </a:defRPr>
      </a:lvl3pPr>
      <a:lvl4pPr algn="l" rtl="0" eaLnBrk="0" fontAlgn="base" hangingPunct="0">
        <a:spcBef>
          <a:spcPct val="0"/>
        </a:spcBef>
        <a:spcAft>
          <a:spcPct val="0"/>
        </a:spcAft>
        <a:defRPr sz="4400">
          <a:solidFill>
            <a:schemeClr val="tx1"/>
          </a:solidFill>
          <a:latin typeface="Arial" pitchFamily="34" charset="0"/>
        </a:defRPr>
      </a:lvl4pPr>
      <a:lvl5pPr algn="l" rtl="0" eaLnBrk="0" fontAlgn="base" hangingPunct="0">
        <a:spcBef>
          <a:spcPct val="0"/>
        </a:spcBef>
        <a:spcAft>
          <a:spcPct val="0"/>
        </a:spcAft>
        <a:defRPr sz="4400">
          <a:solidFill>
            <a:schemeClr val="tx1"/>
          </a:solidFill>
          <a:latin typeface="Arial" pitchFamily="34" charset="0"/>
        </a:defRPr>
      </a:lvl5pPr>
      <a:lvl6pPr marL="457200" algn="l" rtl="0" fontAlgn="base">
        <a:spcBef>
          <a:spcPct val="0"/>
        </a:spcBef>
        <a:spcAft>
          <a:spcPct val="0"/>
        </a:spcAft>
        <a:defRPr sz="4400">
          <a:solidFill>
            <a:schemeClr val="tx1"/>
          </a:solidFill>
          <a:latin typeface="Arial" pitchFamily="34" charset="0"/>
        </a:defRPr>
      </a:lvl6pPr>
      <a:lvl7pPr marL="914400" algn="l" rtl="0" fontAlgn="base">
        <a:spcBef>
          <a:spcPct val="0"/>
        </a:spcBef>
        <a:spcAft>
          <a:spcPct val="0"/>
        </a:spcAft>
        <a:defRPr sz="4400">
          <a:solidFill>
            <a:schemeClr val="tx1"/>
          </a:solidFill>
          <a:latin typeface="Arial" pitchFamily="34" charset="0"/>
        </a:defRPr>
      </a:lvl7pPr>
      <a:lvl8pPr marL="1371600" algn="l" rtl="0" fontAlgn="base">
        <a:spcBef>
          <a:spcPct val="0"/>
        </a:spcBef>
        <a:spcAft>
          <a:spcPct val="0"/>
        </a:spcAft>
        <a:defRPr sz="4400">
          <a:solidFill>
            <a:schemeClr val="tx1"/>
          </a:solidFill>
          <a:latin typeface="Arial" pitchFamily="34" charset="0"/>
        </a:defRPr>
      </a:lvl8pPr>
      <a:lvl9pPr marL="1828800" algn="l"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8195"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196"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n-lt"/>
              </a:defRPr>
            </a:lvl1pPr>
          </a:lstStyle>
          <a:p>
            <a:endParaRPr lang="en-US" altLang="en-US"/>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n-lt"/>
              </a:defRPr>
            </a:lvl1pPr>
          </a:lstStyle>
          <a:p>
            <a:endParaRPr lang="en-US" altLang="en-US"/>
          </a:p>
        </p:txBody>
      </p:sp>
      <p:sp>
        <p:nvSpPr>
          <p:cNvPr id="8198"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n-lt"/>
              </a:defRPr>
            </a:lvl1pPr>
          </a:lstStyle>
          <a:p>
            <a:fld id="{7D2E4CA6-7048-47EB-B1AF-1BA70CEE97AB}" type="slidenum">
              <a:rPr lang="en-US" altLang="en-US"/>
              <a:pPr/>
              <a:t>‹#›</a:t>
            </a:fld>
            <a:endParaRPr lang="en-US" altLang="en-US"/>
          </a:p>
        </p:txBody>
      </p:sp>
      <p:sp>
        <p:nvSpPr>
          <p:cNvPr id="8199"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0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7048277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Lst>
  <p:timing>
    <p:tnLst>
      <p:par>
        <p:cTn id="1" dur="indefinite" restart="never" nodeType="tmRoot"/>
      </p:par>
    </p:tnLst>
  </p:timing>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13" name="Text Placeholder 12"/>
          <p:cNvSpPr>
            <a:spLocks noGrp="1"/>
          </p:cNvSpPr>
          <p:nvPr>
            <p:ph type="body" idx="1"/>
          </p:nvPr>
        </p:nvSpPr>
        <p:spPr>
          <a:xfrm>
            <a:off x="228600" y="1066800"/>
            <a:ext cx="8686800" cy="4953000"/>
          </a:xfrm>
          <a:prstGeom prst="rect">
            <a:avLst/>
          </a:prstGeom>
        </p:spPr>
        <p:txBody>
          <a:bodyPr>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1" name="Rounded Rectangle 10"/>
          <p:cNvSpPr/>
          <p:nvPr userDrawn="1"/>
        </p:nvSpPr>
        <p:spPr>
          <a:xfrm>
            <a:off x="228600" y="152400"/>
            <a:ext cx="8686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Placeholder 21"/>
          <p:cNvSpPr>
            <a:spLocks noGrp="1"/>
          </p:cNvSpPr>
          <p:nvPr>
            <p:ph type="title"/>
          </p:nvPr>
        </p:nvSpPr>
        <p:spPr>
          <a:xfrm>
            <a:off x="228600" y="274638"/>
            <a:ext cx="8686800" cy="715962"/>
          </a:xfrm>
          <a:prstGeom prst="rect">
            <a:avLst/>
          </a:prstGeom>
        </p:spPr>
        <p:txBody>
          <a:bodyPr bIns="91440" anchor="b" anchorCtr="0">
            <a:normAutofit/>
          </a:bodyPr>
          <a:lstStyle/>
          <a:p>
            <a:r>
              <a:rPr kumimoji="0" lang="en-US" dirty="0" smtClean="0"/>
              <a:t>Edit Master title style</a:t>
            </a:r>
            <a:endParaRPr kumimoji="0" lang="en-US" dirty="0"/>
          </a:p>
        </p:txBody>
      </p:sp>
      <p:sp>
        <p:nvSpPr>
          <p:cNvPr id="12" name="TextBox 11"/>
          <p:cNvSpPr txBox="1"/>
          <p:nvPr userDrawn="1"/>
        </p:nvSpPr>
        <p:spPr>
          <a:xfrm>
            <a:off x="762000" y="6324600"/>
            <a:ext cx="3810000"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latin typeface="Arial Narrow" pitchFamily="34" charset="0"/>
              </a:rPr>
              <a:t>On Choice Modeling: A TRB Web Video Resource</a:t>
            </a:r>
            <a:endParaRPr lang="en-US" sz="1400" dirty="0">
              <a:solidFill>
                <a:schemeClr val="accent6">
                  <a:lumMod val="75000"/>
                </a:schemeClr>
              </a:solidFill>
              <a:latin typeface="Arial Narrow" pitchFamily="34" charset="0"/>
            </a:endParaRPr>
          </a:p>
        </p:txBody>
      </p:sp>
      <p:pic>
        <p:nvPicPr>
          <p:cNvPr id="10" name="Picture 9" descr="sign_fork.png"/>
          <p:cNvPicPr>
            <a:picLocks noChangeAspect="1"/>
          </p:cNvPicPr>
          <p:nvPr userDrawn="1"/>
        </p:nvPicPr>
        <p:blipFill>
          <a:blip r:embed="rId13" cstate="print"/>
          <a:stretch>
            <a:fillRect/>
          </a:stretch>
        </p:blipFill>
        <p:spPr>
          <a:xfrm>
            <a:off x="0" y="6019800"/>
            <a:ext cx="838200" cy="838200"/>
          </a:xfrm>
          <a:prstGeom prst="rect">
            <a:avLst/>
          </a:prstGeom>
        </p:spPr>
      </p:pic>
    </p:spTree>
    <p:extLst>
      <p:ext uri="{BB962C8B-B14F-4D97-AF65-F5344CB8AC3E}">
        <p14:creationId xmlns:p14="http://schemas.microsoft.com/office/powerpoint/2010/main" val="275809300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xStyles>
    <p:titleStyle>
      <a:lvl1pPr algn="l" rtl="0" eaLnBrk="1" latinLnBrk="0" hangingPunct="1">
        <a:spcBef>
          <a:spcPct val="0"/>
        </a:spcBef>
        <a:buNone/>
        <a:defRPr kumimoji="0" sz="4000" kern="1200">
          <a:solidFill>
            <a:schemeClr val="accent6">
              <a:lumMod val="40000"/>
              <a:lumOff val="60000"/>
            </a:schemeClr>
          </a:solidFill>
          <a:latin typeface="Arial Black" pitchFamily="34" charset="0"/>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Arial Narrow" pitchFamily="34" charset="0"/>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Arial Narrow" pitchFamily="34" charset="0"/>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Arial Narrow" pitchFamily="34" charset="0"/>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Arial Narrow" pitchFamily="34" charset="0"/>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Arial Narrow" pitchFamily="34"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4.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9.jpeg"/><Relationship Id="rId5" Type="http://schemas.openxmlformats.org/officeDocument/2006/relationships/notesSlide" Target="../notesSlides/notesSlide10.xml"/><Relationship Id="rId4"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7" Type="http://schemas.openxmlformats.org/officeDocument/2006/relationships/image" Target="../media/image4.png"/><Relationship Id="rId2" Type="http://schemas.microsoft.com/office/2007/relationships/media" Target="../media/media11.wma"/><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notesSlide" Target="../notesSlides/notesSlide11.xml"/><Relationship Id="rId4"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slideLayout" Target="../slideLayouts/slideLayout50.xml"/><Relationship Id="rId7" Type="http://schemas.openxmlformats.org/officeDocument/2006/relationships/image" Target="../media/image23.wmf"/><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22.wmf"/><Relationship Id="rId5" Type="http://schemas.openxmlformats.org/officeDocument/2006/relationships/image" Target="../media/image21.wmf"/><Relationship Id="rId10" Type="http://schemas.openxmlformats.org/officeDocument/2006/relationships/image" Target="../media/image4.png"/><Relationship Id="rId4" Type="http://schemas.openxmlformats.org/officeDocument/2006/relationships/notesSlide" Target="../notesSlides/notesSlide12.xml"/><Relationship Id="rId9" Type="http://schemas.openxmlformats.org/officeDocument/2006/relationships/image" Target="../media/image25.wmf"/></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2" Type="http://schemas.microsoft.com/office/2007/relationships/media" Target="../media/media13.wm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26.xml"/><Relationship Id="rId7" Type="http://schemas.openxmlformats.org/officeDocument/2006/relationships/oleObject" Target="../embeddings/oleObject4.bin"/><Relationship Id="rId12" Type="http://schemas.openxmlformats.org/officeDocument/2006/relationships/image" Target="../media/image33.wmf"/><Relationship Id="rId2" Type="http://schemas.openxmlformats.org/officeDocument/2006/relationships/slideLayout" Target="../slideLayouts/slideLayout24.xml"/><Relationship Id="rId1" Type="http://schemas.openxmlformats.org/officeDocument/2006/relationships/vmlDrawing" Target="../drawings/vmlDrawing4.vml"/><Relationship Id="rId6" Type="http://schemas.openxmlformats.org/officeDocument/2006/relationships/image" Target="../media/image36.wmf"/><Relationship Id="rId11" Type="http://schemas.openxmlformats.org/officeDocument/2006/relationships/oleObject" Target="../embeddings/oleObject6.bin"/><Relationship Id="rId5" Type="http://schemas.openxmlformats.org/officeDocument/2006/relationships/image" Target="../media/image35.jpeg"/><Relationship Id="rId10" Type="http://schemas.openxmlformats.org/officeDocument/2006/relationships/image" Target="../media/image32.wmf"/><Relationship Id="rId4" Type="http://schemas.openxmlformats.org/officeDocument/2006/relationships/image" Target="../media/image34.png"/><Relationship Id="rId9"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7.xml"/><Relationship Id="rId7" Type="http://schemas.openxmlformats.org/officeDocument/2006/relationships/image" Target="../media/image38.wmf"/><Relationship Id="rId2" Type="http://schemas.openxmlformats.org/officeDocument/2006/relationships/slideLayout" Target="../slideLayouts/slideLayout2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7.wmf"/><Relationship Id="rId4" Type="http://schemas.openxmlformats.org/officeDocument/2006/relationships/oleObject" Target="../embeddings/oleObject7.bin"/><Relationship Id="rId9" Type="http://schemas.openxmlformats.org/officeDocument/2006/relationships/image" Target="../media/image39.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1.wmf"/><Relationship Id="rId2" Type="http://schemas.openxmlformats.org/officeDocument/2006/relationships/slideLayout" Target="../slideLayouts/slideLayout24.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audio" Target="../media/media3.wma"/><Relationship Id="rId7" Type="http://schemas.openxmlformats.org/officeDocument/2006/relationships/image" Target="../media/image7.jpg"/><Relationship Id="rId2" Type="http://schemas.microsoft.com/office/2007/relationships/media" Target="../media/media3.wm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50.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24.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44.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0.xml"/><Relationship Id="rId1" Type="http://schemas.openxmlformats.org/officeDocument/2006/relationships/vmlDrawing" Target="../drawings/vmlDrawing8.vml"/><Relationship Id="rId5" Type="http://schemas.openxmlformats.org/officeDocument/2006/relationships/image" Target="../media/image46.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0.xml"/><Relationship Id="rId1" Type="http://schemas.openxmlformats.org/officeDocument/2006/relationships/vmlDrawing" Target="../drawings/vmlDrawing9.vml"/><Relationship Id="rId5" Type="http://schemas.openxmlformats.org/officeDocument/2006/relationships/image" Target="../media/image47.emf"/><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0.xml"/><Relationship Id="rId1" Type="http://schemas.openxmlformats.org/officeDocument/2006/relationships/vmlDrawing" Target="../drawings/vmlDrawing10.vml"/><Relationship Id="rId5" Type="http://schemas.openxmlformats.org/officeDocument/2006/relationships/image" Target="../media/image48.e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0.xml"/><Relationship Id="rId1" Type="http://schemas.openxmlformats.org/officeDocument/2006/relationships/vmlDrawing" Target="../drawings/vmlDrawing11.vml"/><Relationship Id="rId5" Type="http://schemas.openxmlformats.org/officeDocument/2006/relationships/image" Target="../media/image49.wmf"/><Relationship Id="rId4" Type="http://schemas.openxmlformats.org/officeDocument/2006/relationships/oleObject" Target="../embeddings/oleObject19.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0.xml"/><Relationship Id="rId1" Type="http://schemas.openxmlformats.org/officeDocument/2006/relationships/vmlDrawing" Target="../drawings/vmlDrawing12.vml"/><Relationship Id="rId5" Type="http://schemas.openxmlformats.org/officeDocument/2006/relationships/image" Target="../media/image49.wmf"/><Relationship Id="rId4" Type="http://schemas.openxmlformats.org/officeDocument/2006/relationships/oleObject" Target="../embeddings/oleObject20.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0.xml"/><Relationship Id="rId1" Type="http://schemas.openxmlformats.org/officeDocument/2006/relationships/vmlDrawing" Target="../drawings/vmlDrawing13.vml"/><Relationship Id="rId5" Type="http://schemas.openxmlformats.org/officeDocument/2006/relationships/image" Target="../media/image49.wmf"/><Relationship Id="rId4" Type="http://schemas.openxmlformats.org/officeDocument/2006/relationships/oleObject" Target="../embeddings/oleObject21.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0.xml"/><Relationship Id="rId1" Type="http://schemas.openxmlformats.org/officeDocument/2006/relationships/vmlDrawing" Target="../drawings/vmlDrawing14.vml"/><Relationship Id="rId5" Type="http://schemas.openxmlformats.org/officeDocument/2006/relationships/image" Target="../media/image50.emf"/><Relationship Id="rId4"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0.xml"/><Relationship Id="rId1" Type="http://schemas.openxmlformats.org/officeDocument/2006/relationships/vmlDrawing" Target="../drawings/vmlDrawing15.vml"/><Relationship Id="rId5" Type="http://schemas.openxmlformats.org/officeDocument/2006/relationships/image" Target="../media/image51.emf"/><Relationship Id="rId4" Type="http://schemas.openxmlformats.org/officeDocument/2006/relationships/oleObject" Target="../embeddings/oleObject23.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64.xml"/><Relationship Id="rId7" Type="http://schemas.openxmlformats.org/officeDocument/2006/relationships/image" Target="../media/image53.wmf"/><Relationship Id="rId2" Type="http://schemas.openxmlformats.org/officeDocument/2006/relationships/slideLayout" Target="../slideLayouts/slideLayout24.xml"/><Relationship Id="rId1" Type="http://schemas.openxmlformats.org/officeDocument/2006/relationships/vmlDrawing" Target="../drawings/vmlDrawing16.vml"/><Relationship Id="rId6" Type="http://schemas.openxmlformats.org/officeDocument/2006/relationships/oleObject" Target="../embeddings/oleObject24.bin"/><Relationship Id="rId11" Type="http://schemas.openxmlformats.org/officeDocument/2006/relationships/image" Target="../media/image54.wmf"/><Relationship Id="rId5" Type="http://schemas.openxmlformats.org/officeDocument/2006/relationships/image" Target="../media/image35.jpeg"/><Relationship Id="rId10" Type="http://schemas.openxmlformats.org/officeDocument/2006/relationships/oleObject" Target="../embeddings/oleObject26.bin"/><Relationship Id="rId4" Type="http://schemas.openxmlformats.org/officeDocument/2006/relationships/image" Target="../media/image34.png"/><Relationship Id="rId9" Type="http://schemas.openxmlformats.org/officeDocument/2006/relationships/image" Target="../media/image33.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58.wmf"/><Relationship Id="rId3" Type="http://schemas.openxmlformats.org/officeDocument/2006/relationships/notesSlide" Target="../notesSlides/notesSlide65.xml"/><Relationship Id="rId7" Type="http://schemas.openxmlformats.org/officeDocument/2006/relationships/image" Target="../media/image35.jpeg"/><Relationship Id="rId12"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7.vml"/><Relationship Id="rId6" Type="http://schemas.openxmlformats.org/officeDocument/2006/relationships/image" Target="../media/image34.png"/><Relationship Id="rId11" Type="http://schemas.openxmlformats.org/officeDocument/2006/relationships/image" Target="../media/image57.wmf"/><Relationship Id="rId5" Type="http://schemas.openxmlformats.org/officeDocument/2006/relationships/image" Target="../media/image55.wmf"/><Relationship Id="rId10" Type="http://schemas.openxmlformats.org/officeDocument/2006/relationships/oleObject" Target="../embeddings/oleObject29.bin"/><Relationship Id="rId4" Type="http://schemas.openxmlformats.org/officeDocument/2006/relationships/oleObject" Target="../embeddings/oleObject27.bin"/><Relationship Id="rId9" Type="http://schemas.openxmlformats.org/officeDocument/2006/relationships/image" Target="../media/image56.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59.wmf"/><Relationship Id="rId2" Type="http://schemas.openxmlformats.org/officeDocument/2006/relationships/slideLayout" Target="../slideLayouts/slideLayout24.xml"/><Relationship Id="rId1" Type="http://schemas.openxmlformats.org/officeDocument/2006/relationships/vmlDrawing" Target="../drawings/vmlDrawing18.vml"/><Relationship Id="rId6" Type="http://schemas.openxmlformats.org/officeDocument/2006/relationships/oleObject" Target="../embeddings/oleObject31.bin"/><Relationship Id="rId5" Type="http://schemas.openxmlformats.org/officeDocument/2006/relationships/image" Target="../media/image35.jpe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61.wmf"/><Relationship Id="rId2" Type="http://schemas.openxmlformats.org/officeDocument/2006/relationships/slideLayout" Target="../slideLayouts/slideLayout24.xml"/><Relationship Id="rId1" Type="http://schemas.openxmlformats.org/officeDocument/2006/relationships/vmlDrawing" Target="../drawings/vmlDrawing19.vml"/><Relationship Id="rId6" Type="http://schemas.openxmlformats.org/officeDocument/2006/relationships/oleObject" Target="../embeddings/oleObject33.bin"/><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71.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38.bin"/><Relationship Id="rId3" Type="http://schemas.openxmlformats.org/officeDocument/2006/relationships/notesSlide" Target="../notesSlides/notesSlide69.xml"/><Relationship Id="rId7" Type="http://schemas.openxmlformats.org/officeDocument/2006/relationships/oleObject" Target="../embeddings/oleObject35.bin"/><Relationship Id="rId12" Type="http://schemas.openxmlformats.org/officeDocument/2006/relationships/image" Target="../media/image65.wmf"/><Relationship Id="rId2" Type="http://schemas.openxmlformats.org/officeDocument/2006/relationships/slideLayout" Target="../slideLayouts/slideLayout24.xml"/><Relationship Id="rId16" Type="http://schemas.openxmlformats.org/officeDocument/2006/relationships/image" Target="../media/image67.wmf"/><Relationship Id="rId1" Type="http://schemas.openxmlformats.org/officeDocument/2006/relationships/vmlDrawing" Target="../drawings/vmlDrawing20.vml"/><Relationship Id="rId6" Type="http://schemas.openxmlformats.org/officeDocument/2006/relationships/image" Target="../media/image62.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64.wmf"/><Relationship Id="rId4" Type="http://schemas.openxmlformats.org/officeDocument/2006/relationships/image" Target="../media/image68.png"/><Relationship Id="rId9" Type="http://schemas.openxmlformats.org/officeDocument/2006/relationships/oleObject" Target="../embeddings/oleObject36.bin"/><Relationship Id="rId14" Type="http://schemas.openxmlformats.org/officeDocument/2006/relationships/image" Target="../media/image66.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70.xml"/><Relationship Id="rId7" Type="http://schemas.openxmlformats.org/officeDocument/2006/relationships/image" Target="../media/image70.wmf"/><Relationship Id="rId2" Type="http://schemas.openxmlformats.org/officeDocument/2006/relationships/slideLayout" Target="../slideLayouts/slideLayout24.xml"/><Relationship Id="rId1" Type="http://schemas.openxmlformats.org/officeDocument/2006/relationships/vmlDrawing" Target="../drawings/vmlDrawing21.vml"/><Relationship Id="rId6" Type="http://schemas.openxmlformats.org/officeDocument/2006/relationships/oleObject" Target="../embeddings/oleObject41.bin"/><Relationship Id="rId11" Type="http://schemas.openxmlformats.org/officeDocument/2006/relationships/image" Target="../media/image65.wmf"/><Relationship Id="rId5" Type="http://schemas.openxmlformats.org/officeDocument/2006/relationships/image" Target="../media/image69.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7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76.wmf"/><Relationship Id="rId3" Type="http://schemas.openxmlformats.org/officeDocument/2006/relationships/notesSlide" Target="../notesSlides/notesSlide71.xml"/><Relationship Id="rId7" Type="http://schemas.openxmlformats.org/officeDocument/2006/relationships/image" Target="../media/image73.wmf"/><Relationship Id="rId12" Type="http://schemas.openxmlformats.org/officeDocument/2006/relationships/oleObject" Target="../embeddings/oleObject48.bin"/><Relationship Id="rId2" Type="http://schemas.openxmlformats.org/officeDocument/2006/relationships/slideLayout" Target="../slideLayouts/slideLayout24.xml"/><Relationship Id="rId1" Type="http://schemas.openxmlformats.org/officeDocument/2006/relationships/vmlDrawing" Target="../drawings/vmlDrawing22.vml"/><Relationship Id="rId6" Type="http://schemas.openxmlformats.org/officeDocument/2006/relationships/oleObject" Target="../embeddings/oleObject45.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74.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9.wmf"/><Relationship Id="rId18" Type="http://schemas.openxmlformats.org/officeDocument/2006/relationships/oleObject" Target="../embeddings/oleObject56.bin"/><Relationship Id="rId3" Type="http://schemas.openxmlformats.org/officeDocument/2006/relationships/notesSlide" Target="../notesSlides/notesSlide72.xml"/><Relationship Id="rId21" Type="http://schemas.openxmlformats.org/officeDocument/2006/relationships/image" Target="../media/image82.wmf"/><Relationship Id="rId7" Type="http://schemas.openxmlformats.org/officeDocument/2006/relationships/image" Target="../media/image55.wmf"/><Relationship Id="rId12" Type="http://schemas.openxmlformats.org/officeDocument/2006/relationships/oleObject" Target="../embeddings/oleObject53.bin"/><Relationship Id="rId17" Type="http://schemas.openxmlformats.org/officeDocument/2006/relationships/image" Target="../media/image80.wmf"/><Relationship Id="rId2" Type="http://schemas.openxmlformats.org/officeDocument/2006/relationships/slideLayout" Target="../slideLayouts/slideLayout24.xml"/><Relationship Id="rId16" Type="http://schemas.openxmlformats.org/officeDocument/2006/relationships/oleObject" Target="../embeddings/oleObject55.bin"/><Relationship Id="rId20" Type="http://schemas.openxmlformats.org/officeDocument/2006/relationships/oleObject" Target="../embeddings/oleObject57.bin"/><Relationship Id="rId1" Type="http://schemas.openxmlformats.org/officeDocument/2006/relationships/vmlDrawing" Target="../drawings/vmlDrawing23.vml"/><Relationship Id="rId6" Type="http://schemas.openxmlformats.org/officeDocument/2006/relationships/oleObject" Target="../embeddings/oleObject50.bin"/><Relationship Id="rId11" Type="http://schemas.openxmlformats.org/officeDocument/2006/relationships/image" Target="../media/image78.wmf"/><Relationship Id="rId5" Type="http://schemas.openxmlformats.org/officeDocument/2006/relationships/image" Target="../media/image77.wmf"/><Relationship Id="rId15" Type="http://schemas.openxmlformats.org/officeDocument/2006/relationships/image" Target="../media/image64.wmf"/><Relationship Id="rId10" Type="http://schemas.openxmlformats.org/officeDocument/2006/relationships/oleObject" Target="../embeddings/oleObject52.bin"/><Relationship Id="rId19" Type="http://schemas.openxmlformats.org/officeDocument/2006/relationships/image" Target="../media/image81.wmf"/><Relationship Id="rId4" Type="http://schemas.openxmlformats.org/officeDocument/2006/relationships/oleObject" Target="../embeddings/oleObject49.bin"/><Relationship Id="rId9" Type="http://schemas.openxmlformats.org/officeDocument/2006/relationships/image" Target="../media/image56.wmf"/><Relationship Id="rId14" Type="http://schemas.openxmlformats.org/officeDocument/2006/relationships/oleObject" Target="../embeddings/oleObject54.bin"/></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24.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88.wmf"/><Relationship Id="rId2" Type="http://schemas.openxmlformats.org/officeDocument/2006/relationships/slideLayout" Target="../slideLayouts/slideLayout24.xml"/><Relationship Id="rId1" Type="http://schemas.openxmlformats.org/officeDocument/2006/relationships/vmlDrawing" Target="../drawings/vmlDrawing24.vml"/><Relationship Id="rId6" Type="http://schemas.openxmlformats.org/officeDocument/2006/relationships/oleObject" Target="../embeddings/oleObject59.bin"/><Relationship Id="rId5" Type="http://schemas.openxmlformats.org/officeDocument/2006/relationships/image" Target="../media/image87.wmf"/><Relationship Id="rId4" Type="http://schemas.openxmlformats.org/officeDocument/2006/relationships/oleObject" Target="../embeddings/oleObject58.bin"/></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audio" Target="../media/media8.wma"/><Relationship Id="rId7" Type="http://schemas.openxmlformats.org/officeDocument/2006/relationships/image" Target="../media/image14.jpeg"/><Relationship Id="rId2" Type="http://schemas.microsoft.com/office/2007/relationships/media" Target="../media/media8.wma"/><Relationship Id="rId1" Type="http://schemas.openxmlformats.org/officeDocument/2006/relationships/tags" Target="../tags/tag2.xml"/><Relationship Id="rId6" Type="http://schemas.openxmlformats.org/officeDocument/2006/relationships/image" Target="../media/image13.jpeg"/><Relationship Id="rId5" Type="http://schemas.openxmlformats.org/officeDocument/2006/relationships/notesSlide" Target="../notesSlides/notesSlide8.xml"/><Relationship Id="rId4" Type="http://schemas.openxmlformats.org/officeDocument/2006/relationships/slideLayout" Target="../slideLayouts/slideLayout50.xml"/><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4.xml"/><Relationship Id="rId1" Type="http://schemas.openxmlformats.org/officeDocument/2006/relationships/vmlDrawing" Target="../drawings/vmlDrawing25.vml"/><Relationship Id="rId5" Type="http://schemas.openxmlformats.org/officeDocument/2006/relationships/image" Target="../media/image90.wmf"/><Relationship Id="rId4" Type="http://schemas.openxmlformats.org/officeDocument/2006/relationships/oleObject" Target="../embeddings/oleObject60.bin"/></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audio" Target="../media/media9.wma"/><Relationship Id="rId7" Type="http://schemas.openxmlformats.org/officeDocument/2006/relationships/image" Target="../media/image16.jpeg"/><Relationship Id="rId2" Type="http://schemas.microsoft.com/office/2007/relationships/media" Target="../media/media9.wma"/><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notesSlide" Target="../notesSlides/notesSlide9.xml"/><Relationship Id="rId10" Type="http://schemas.openxmlformats.org/officeDocument/2006/relationships/image" Target="../media/image4.png"/><Relationship Id="rId4" Type="http://schemas.openxmlformats.org/officeDocument/2006/relationships/slideLayout" Target="../slideLayouts/slideLayout50.xml"/><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General Introduction to Choice Modeling</a:t>
            </a:r>
            <a:endParaRPr lang="en-US" dirty="0"/>
          </a:p>
        </p:txBody>
      </p:sp>
      <p:sp>
        <p:nvSpPr>
          <p:cNvPr id="6" name="Text Placeholder 5"/>
          <p:cNvSpPr>
            <a:spLocks noGrp="1"/>
          </p:cNvSpPr>
          <p:nvPr>
            <p:ph type="body" sz="quarter" idx="11"/>
          </p:nvPr>
        </p:nvSpPr>
        <p:spPr/>
        <p:txBody>
          <a:bodyPr>
            <a:normAutofit fontScale="85000" lnSpcReduction="20000"/>
          </a:bodyPr>
          <a:lstStyle/>
          <a:p>
            <a:r>
              <a:rPr lang="en-US" dirty="0" smtClean="0"/>
              <a:t>University of Texas at Austin</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Chandra R. </a:t>
            </a:r>
            <a:r>
              <a:rPr lang="en-US" dirty="0" err="1" smtClean="0"/>
              <a:t>Bhat</a:t>
            </a:r>
            <a:endParaRPr lang="en-US" dirty="0"/>
          </a:p>
        </p:txBody>
      </p:sp>
      <p:pic>
        <p:nvPicPr>
          <p:cNvPr id="29" name="Audio 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50630432"/>
      </p:ext>
    </p:extLst>
  </p:cSld>
  <p:clrMapOvr>
    <a:masterClrMapping/>
  </p:clrMapOvr>
  <mc:AlternateContent xmlns:mc="http://schemas.openxmlformats.org/markup-compatibility/2006" xmlns:p14="http://schemas.microsoft.com/office/powerpoint/2010/main">
    <mc:Choice Requires="p14">
      <p:transition spd="slow" p14:dur="2000" advTm="23386"/>
    </mc:Choice>
    <mc:Fallback xmlns="">
      <p:transition spd="slow" advTm="2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Environmental Economics</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An Angler’s choice of fishing site</a:t>
            </a:r>
            <a:endParaRPr lang="en-US" dirty="0"/>
          </a:p>
        </p:txBody>
      </p:sp>
      <p:pic>
        <p:nvPicPr>
          <p:cNvPr id="4" name="Picture 2" descr="C:\Users\caee-rp22687-la\Desktop\Images\fishing sit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496880"/>
            <a:ext cx="4419600"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733513961"/>
      </p:ext>
    </p:extLst>
  </p:cSld>
  <p:clrMapOvr>
    <a:masterClrMapping/>
  </p:clrMapOvr>
  <mc:AlternateContent xmlns:mc="http://schemas.openxmlformats.org/markup-compatibility/2006" xmlns:p14="http://schemas.microsoft.com/office/powerpoint/2010/main">
    <mc:Choice Requires="p14">
      <p:transition spd="slow" p14:dur="2000" advTm="29014"/>
    </mc:Choice>
    <mc:Fallback xmlns="">
      <p:transition spd="slow" advTm="29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Geography</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Firm location </a:t>
            </a:r>
            <a:r>
              <a:rPr lang="en-US" dirty="0"/>
              <a:t>d</a:t>
            </a:r>
            <a:r>
              <a:rPr lang="en-US" dirty="0" smtClean="0"/>
              <a:t>ecisions</a:t>
            </a:r>
            <a:endParaRPr lang="en-US" dirty="0"/>
          </a:p>
        </p:txBody>
      </p:sp>
      <p:pic>
        <p:nvPicPr>
          <p:cNvPr id="4" name="Picture 2" descr="C:\Users\caee-rp22687-la\Desktop\Images\industry loca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1700" y="2362200"/>
            <a:ext cx="4800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080761"/>
      </p:ext>
    </p:extLst>
  </p:cSld>
  <p:clrMapOvr>
    <a:masterClrMapping/>
  </p:clrMapOvr>
  <mc:AlternateContent xmlns:mc="http://schemas.openxmlformats.org/markup-compatibility/2006" xmlns:p14="http://schemas.microsoft.com/office/powerpoint/2010/main">
    <mc:Choice Requires="p14">
      <p:transition spd="slow" p14:dur="2000" advTm="25810"/>
    </mc:Choice>
    <mc:Fallback xmlns="">
      <p:transition spd="slow" advTm="2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sz="2800" dirty="0" smtClean="0"/>
              <a:t>Example: </a:t>
            </a:r>
            <a:r>
              <a:rPr lang="en-US" sz="2800" i="1" dirty="0" smtClean="0"/>
              <a:t>Daily activity-travel pattern of an individual</a:t>
            </a:r>
            <a:endParaRPr lang="en-US" sz="2800" i="1" dirty="0"/>
          </a:p>
        </p:txBody>
      </p:sp>
      <p:sp>
        <p:nvSpPr>
          <p:cNvPr id="5" name="Rectangle 3"/>
          <p:cNvSpPr txBox="1">
            <a:spLocks noChangeArrowheads="1"/>
          </p:cNvSpPr>
          <p:nvPr/>
        </p:nvSpPr>
        <p:spPr>
          <a:xfrm>
            <a:off x="427512" y="1501678"/>
            <a:ext cx="8229600" cy="38862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Arial Narrow" pitchFamily="34" charset="0"/>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Arial Narrow" pitchFamily="34" charset="0"/>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Arial Narrow" pitchFamily="34" charset="0"/>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Arial Narrow" pitchFamily="34" charset="0"/>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Arial Narrow" pitchFamily="34"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4F81BD"/>
              </a:buClr>
              <a:buSzPct val="85000"/>
              <a:buFont typeface="Wingdings 2"/>
              <a:buChar char=""/>
              <a:tabLst/>
              <a:defRPr/>
            </a:pPr>
            <a:endParaRPr kumimoji="0" lang="en-US" sz="2600" b="0" i="0" u="none" strike="noStrike" kern="1200" cap="none" spc="0" normalizeH="0" baseline="0" noProof="0" smtClean="0">
              <a:ln>
                <a:noFill/>
              </a:ln>
              <a:solidFill>
                <a:prstClr val="black"/>
              </a:solidFill>
              <a:effectLst/>
              <a:uLnTx/>
              <a:uFillTx/>
              <a:latin typeface="Arial Narrow" pitchFamily="34" charset="0"/>
              <a:ea typeface="+mn-ea"/>
              <a:cs typeface="+mn-cs"/>
            </a:endParaRPr>
          </a:p>
          <a:p>
            <a:pPr marL="274320" marR="0" lvl="0" indent="-274320" algn="l" defTabSz="914400" rtl="0" eaLnBrk="1" fontAlgn="auto" latinLnBrk="0" hangingPunct="1">
              <a:lnSpc>
                <a:spcPct val="100000"/>
              </a:lnSpc>
              <a:spcBef>
                <a:spcPts val="580"/>
              </a:spcBef>
              <a:spcAft>
                <a:spcPts val="0"/>
              </a:spcAft>
              <a:buClr>
                <a:srgbClr val="4F81BD"/>
              </a:buClr>
              <a:buSzPct val="85000"/>
              <a:buFont typeface="Wingdings 2"/>
              <a:buChar char=""/>
              <a:tabLst/>
              <a:defRPr/>
            </a:pPr>
            <a:endParaRPr kumimoji="0" lang="en-US" sz="2600" b="0" i="0" u="none" strike="noStrike" kern="1200" cap="none" spc="0" normalizeH="0" baseline="0" noProof="0" smtClean="0">
              <a:ln>
                <a:noFill/>
              </a:ln>
              <a:solidFill>
                <a:prstClr val="black"/>
              </a:solidFill>
              <a:effectLst/>
              <a:uLnTx/>
              <a:uFillTx/>
              <a:latin typeface="Arial Narrow" pitchFamily="34" charset="0"/>
              <a:ea typeface="+mn-ea"/>
              <a:cs typeface="+mn-cs"/>
            </a:endParaRPr>
          </a:p>
        </p:txBody>
      </p:sp>
      <p:grpSp>
        <p:nvGrpSpPr>
          <p:cNvPr id="6" name="Group 4"/>
          <p:cNvGrpSpPr>
            <a:grpSpLocks/>
          </p:cNvGrpSpPr>
          <p:nvPr/>
        </p:nvGrpSpPr>
        <p:grpSpPr bwMode="auto">
          <a:xfrm>
            <a:off x="122712" y="1658939"/>
            <a:ext cx="8839200" cy="3871912"/>
            <a:chOff x="192" y="1161"/>
            <a:chExt cx="5568" cy="2439"/>
          </a:xfrm>
        </p:grpSpPr>
        <p:pic>
          <p:nvPicPr>
            <p:cNvPr id="7" name="Picture 5" descr="bd06423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 y="2073"/>
              <a:ext cx="111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e01644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8" y="1161"/>
              <a:ext cx="720"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bd06141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2" y="1785"/>
              <a:ext cx="735"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bl00531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 y="1929"/>
              <a:ext cx="5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pe02248_"/>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2745"/>
              <a:ext cx="645" cy="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AutoShape 10"/>
            <p:cNvCxnSpPr>
              <a:cxnSpLocks noChangeShapeType="1"/>
              <a:stCxn id="7" idx="0"/>
              <a:endCxn id="8" idx="1"/>
            </p:cNvCxnSpPr>
            <p:nvPr/>
          </p:nvCxnSpPr>
          <p:spPr bwMode="auto">
            <a:xfrm rot="-5400000">
              <a:off x="950" y="1295"/>
              <a:ext cx="623" cy="933"/>
            </a:xfrm>
            <a:prstGeom prst="curvedConnector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p:cNvCxnSpPr>
              <a:cxnSpLocks noChangeShapeType="1"/>
            </p:cNvCxnSpPr>
            <p:nvPr/>
          </p:nvCxnSpPr>
          <p:spPr bwMode="auto">
            <a:xfrm>
              <a:off x="2448" y="1449"/>
              <a:ext cx="1232" cy="335"/>
            </a:xfrm>
            <a:prstGeom prst="curvedConnector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9" idx="0"/>
              <a:endCxn id="10" idx="0"/>
            </p:cNvCxnSpPr>
            <p:nvPr/>
          </p:nvCxnSpPr>
          <p:spPr bwMode="auto">
            <a:xfrm rot="5400000" flipV="1">
              <a:off x="4312" y="1153"/>
              <a:ext cx="144" cy="1408"/>
            </a:xfrm>
            <a:prstGeom prst="curvedConnector3">
              <a:avLst>
                <a:gd name="adj1" fmla="val -30278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10" idx="2"/>
              <a:endCxn id="9" idx="2"/>
            </p:cNvCxnSpPr>
            <p:nvPr/>
          </p:nvCxnSpPr>
          <p:spPr bwMode="auto">
            <a:xfrm rot="5400000">
              <a:off x="4331" y="1796"/>
              <a:ext cx="106" cy="1408"/>
            </a:xfrm>
            <a:prstGeom prst="curvedConnector3">
              <a:avLst>
                <a:gd name="adj1" fmla="val 48679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9" idx="2"/>
              <a:endCxn id="11" idx="3"/>
            </p:cNvCxnSpPr>
            <p:nvPr/>
          </p:nvCxnSpPr>
          <p:spPr bwMode="auto">
            <a:xfrm rot="5400000">
              <a:off x="2832" y="2286"/>
              <a:ext cx="581" cy="1115"/>
            </a:xfrm>
            <a:prstGeom prst="curvedConnector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11" idx="1"/>
              <a:endCxn id="7" idx="2"/>
            </p:cNvCxnSpPr>
            <p:nvPr/>
          </p:nvCxnSpPr>
          <p:spPr bwMode="auto">
            <a:xfrm rot="10800000">
              <a:off x="795" y="2609"/>
              <a:ext cx="1125" cy="525"/>
            </a:xfrm>
            <a:prstGeom prst="curvedConnector2">
              <a:avLst/>
            </a:prstGeom>
            <a:noFill/>
            <a:ln w="317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16"/>
            <p:cNvSpPr txBox="1">
              <a:spLocks noChangeArrowheads="1"/>
            </p:cNvSpPr>
            <p:nvPr/>
          </p:nvSpPr>
          <p:spPr bwMode="auto">
            <a:xfrm>
              <a:off x="240" y="2553"/>
              <a:ext cx="67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80"/>
                  </a:solidFill>
                  <a:effectLst/>
                  <a:uLnTx/>
                  <a:uFillTx/>
                  <a:latin typeface="Arial" charset="0"/>
                  <a:ea typeface="+mn-ea"/>
                  <a:cs typeface="+mn-cs"/>
                </a:rPr>
                <a:t>Home</a:t>
              </a:r>
            </a:p>
          </p:txBody>
        </p:sp>
        <p:sp>
          <p:nvSpPr>
            <p:cNvPr id="19" name="Text Box 17"/>
            <p:cNvSpPr txBox="1">
              <a:spLocks noChangeArrowheads="1"/>
            </p:cNvSpPr>
            <p:nvPr/>
          </p:nvSpPr>
          <p:spPr bwMode="auto">
            <a:xfrm>
              <a:off x="3024" y="2361"/>
              <a:ext cx="67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80"/>
                  </a:solidFill>
                  <a:effectLst/>
                  <a:uLnTx/>
                  <a:uFillTx/>
                  <a:latin typeface="Arial" charset="0"/>
                  <a:ea typeface="+mn-ea"/>
                  <a:cs typeface="+mn-cs"/>
                </a:rPr>
                <a:t>Work</a:t>
              </a:r>
            </a:p>
          </p:txBody>
        </p:sp>
        <p:sp>
          <p:nvSpPr>
            <p:cNvPr id="20" name="Text Box 18"/>
            <p:cNvSpPr txBox="1">
              <a:spLocks noChangeArrowheads="1"/>
            </p:cNvSpPr>
            <p:nvPr/>
          </p:nvSpPr>
          <p:spPr bwMode="auto">
            <a:xfrm>
              <a:off x="4704" y="2409"/>
              <a:ext cx="96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80"/>
                  </a:solidFill>
                  <a:effectLst/>
                  <a:uLnTx/>
                  <a:uFillTx/>
                  <a:latin typeface="Arial" charset="0"/>
                  <a:ea typeface="+mn-ea"/>
                  <a:cs typeface="+mn-cs"/>
                </a:rPr>
                <a:t>Restaurant</a:t>
              </a:r>
            </a:p>
          </p:txBody>
        </p:sp>
        <p:sp>
          <p:nvSpPr>
            <p:cNvPr id="21" name="Text Box 19"/>
            <p:cNvSpPr txBox="1">
              <a:spLocks noChangeArrowheads="1"/>
            </p:cNvSpPr>
            <p:nvPr/>
          </p:nvSpPr>
          <p:spPr bwMode="auto">
            <a:xfrm>
              <a:off x="2304" y="3369"/>
              <a:ext cx="67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80"/>
                  </a:solidFill>
                  <a:effectLst/>
                  <a:uLnTx/>
                  <a:uFillTx/>
                  <a:latin typeface="Arial" charset="0"/>
                  <a:ea typeface="+mn-ea"/>
                  <a:cs typeface="+mn-cs"/>
                </a:rPr>
                <a:t>Shop</a:t>
              </a:r>
            </a:p>
          </p:txBody>
        </p:sp>
        <p:sp>
          <p:nvSpPr>
            <p:cNvPr id="22" name="Text Box 20"/>
            <p:cNvSpPr txBox="1">
              <a:spLocks noChangeArrowheads="1"/>
            </p:cNvSpPr>
            <p:nvPr/>
          </p:nvSpPr>
          <p:spPr bwMode="auto">
            <a:xfrm>
              <a:off x="1776" y="1689"/>
              <a:ext cx="100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80"/>
                  </a:solidFill>
                  <a:effectLst/>
                  <a:uLnTx/>
                  <a:uFillTx/>
                  <a:latin typeface="Arial" charset="0"/>
                  <a:ea typeface="+mn-ea"/>
                  <a:cs typeface="+mn-cs"/>
                </a:rPr>
                <a:t>Kid’s School</a:t>
              </a:r>
            </a:p>
          </p:txBody>
        </p:sp>
        <p:sp>
          <p:nvSpPr>
            <p:cNvPr id="23" name="Text Box 21"/>
            <p:cNvSpPr txBox="1">
              <a:spLocks noChangeArrowheads="1"/>
            </p:cNvSpPr>
            <p:nvPr/>
          </p:nvSpPr>
          <p:spPr bwMode="auto">
            <a:xfrm>
              <a:off x="192" y="192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7:15 am</a:t>
              </a:r>
            </a:p>
          </p:txBody>
        </p:sp>
        <p:sp>
          <p:nvSpPr>
            <p:cNvPr id="24" name="Text Box 22"/>
            <p:cNvSpPr txBox="1">
              <a:spLocks noChangeArrowheads="1"/>
            </p:cNvSpPr>
            <p:nvPr/>
          </p:nvSpPr>
          <p:spPr bwMode="auto">
            <a:xfrm>
              <a:off x="1056" y="125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7:30 am</a:t>
              </a:r>
            </a:p>
          </p:txBody>
        </p:sp>
        <p:sp>
          <p:nvSpPr>
            <p:cNvPr id="25" name="Text Box 23"/>
            <p:cNvSpPr txBox="1">
              <a:spLocks noChangeArrowheads="1"/>
            </p:cNvSpPr>
            <p:nvPr/>
          </p:nvSpPr>
          <p:spPr bwMode="auto">
            <a:xfrm>
              <a:off x="2880" y="173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8:00 am</a:t>
              </a:r>
            </a:p>
          </p:txBody>
        </p:sp>
        <p:sp>
          <p:nvSpPr>
            <p:cNvPr id="26" name="Text Box 24"/>
            <p:cNvSpPr txBox="1">
              <a:spLocks noChangeArrowheads="1"/>
            </p:cNvSpPr>
            <p:nvPr/>
          </p:nvSpPr>
          <p:spPr bwMode="auto">
            <a:xfrm>
              <a:off x="2304" y="125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7:35 am</a:t>
              </a:r>
            </a:p>
          </p:txBody>
        </p:sp>
        <p:sp>
          <p:nvSpPr>
            <p:cNvPr id="27" name="Text Box 25"/>
            <p:cNvSpPr txBox="1">
              <a:spLocks noChangeArrowheads="1"/>
            </p:cNvSpPr>
            <p:nvPr/>
          </p:nvSpPr>
          <p:spPr bwMode="auto">
            <a:xfrm>
              <a:off x="3600" y="173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12:30 pm</a:t>
              </a:r>
            </a:p>
          </p:txBody>
        </p:sp>
        <p:sp>
          <p:nvSpPr>
            <p:cNvPr id="28" name="Text Box 26"/>
            <p:cNvSpPr txBox="1">
              <a:spLocks noChangeArrowheads="1"/>
            </p:cNvSpPr>
            <p:nvPr/>
          </p:nvSpPr>
          <p:spPr bwMode="auto">
            <a:xfrm>
              <a:off x="5088" y="1881"/>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12:35 pm</a:t>
              </a:r>
            </a:p>
          </p:txBody>
        </p:sp>
        <p:sp>
          <p:nvSpPr>
            <p:cNvPr id="29" name="Text Box 27"/>
            <p:cNvSpPr txBox="1">
              <a:spLocks noChangeArrowheads="1"/>
            </p:cNvSpPr>
            <p:nvPr/>
          </p:nvSpPr>
          <p:spPr bwMode="auto">
            <a:xfrm>
              <a:off x="5088" y="269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1:00 pm</a:t>
              </a:r>
            </a:p>
          </p:txBody>
        </p:sp>
        <p:sp>
          <p:nvSpPr>
            <p:cNvPr id="30" name="Text Box 28"/>
            <p:cNvSpPr txBox="1">
              <a:spLocks noChangeArrowheads="1"/>
            </p:cNvSpPr>
            <p:nvPr/>
          </p:nvSpPr>
          <p:spPr bwMode="auto">
            <a:xfrm>
              <a:off x="3744" y="2505"/>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1:05 pm</a:t>
              </a:r>
            </a:p>
          </p:txBody>
        </p:sp>
        <p:sp>
          <p:nvSpPr>
            <p:cNvPr id="31" name="Text Box 29"/>
            <p:cNvSpPr txBox="1">
              <a:spLocks noChangeArrowheads="1"/>
            </p:cNvSpPr>
            <p:nvPr/>
          </p:nvSpPr>
          <p:spPr bwMode="auto">
            <a:xfrm>
              <a:off x="2976" y="2553"/>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5:00 pm</a:t>
              </a:r>
            </a:p>
          </p:txBody>
        </p:sp>
        <p:sp>
          <p:nvSpPr>
            <p:cNvPr id="32" name="Text Box 30"/>
            <p:cNvSpPr txBox="1">
              <a:spLocks noChangeArrowheads="1"/>
            </p:cNvSpPr>
            <p:nvPr/>
          </p:nvSpPr>
          <p:spPr bwMode="auto">
            <a:xfrm>
              <a:off x="2688" y="317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5:30 pm</a:t>
              </a:r>
            </a:p>
          </p:txBody>
        </p:sp>
        <p:sp>
          <p:nvSpPr>
            <p:cNvPr id="33" name="Text Box 31"/>
            <p:cNvSpPr txBox="1">
              <a:spLocks noChangeArrowheads="1"/>
            </p:cNvSpPr>
            <p:nvPr/>
          </p:nvSpPr>
          <p:spPr bwMode="auto">
            <a:xfrm>
              <a:off x="1392" y="317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6:00 pm</a:t>
              </a:r>
            </a:p>
          </p:txBody>
        </p:sp>
        <p:sp>
          <p:nvSpPr>
            <p:cNvPr id="34" name="Text Box 32"/>
            <p:cNvSpPr txBox="1">
              <a:spLocks noChangeArrowheads="1"/>
            </p:cNvSpPr>
            <p:nvPr/>
          </p:nvSpPr>
          <p:spPr bwMode="auto">
            <a:xfrm>
              <a:off x="816" y="2601"/>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FF"/>
                  </a:solidFill>
                  <a:effectLst/>
                  <a:uLnTx/>
                  <a:uFillTx/>
                  <a:latin typeface="Arial" charset="0"/>
                  <a:ea typeface="+mn-ea"/>
                  <a:cs typeface="+mn-cs"/>
                </a:rPr>
                <a:t>6:30 pm</a:t>
              </a:r>
            </a:p>
          </p:txBody>
        </p:sp>
        <p:sp>
          <p:nvSpPr>
            <p:cNvPr id="35" name="Text Box 33"/>
            <p:cNvSpPr txBox="1">
              <a:spLocks noChangeArrowheads="1"/>
            </p:cNvSpPr>
            <p:nvPr/>
          </p:nvSpPr>
          <p:spPr bwMode="auto">
            <a:xfrm>
              <a:off x="720" y="1593"/>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drive</a:t>
              </a:r>
            </a:p>
          </p:txBody>
        </p:sp>
        <p:sp>
          <p:nvSpPr>
            <p:cNvPr id="36" name="Text Box 34"/>
            <p:cNvSpPr txBox="1">
              <a:spLocks noChangeArrowheads="1"/>
            </p:cNvSpPr>
            <p:nvPr/>
          </p:nvSpPr>
          <p:spPr bwMode="auto">
            <a:xfrm>
              <a:off x="2688" y="144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drive</a:t>
              </a:r>
            </a:p>
          </p:txBody>
        </p:sp>
        <p:sp>
          <p:nvSpPr>
            <p:cNvPr id="37" name="Text Box 35"/>
            <p:cNvSpPr txBox="1">
              <a:spLocks noChangeArrowheads="1"/>
            </p:cNvSpPr>
            <p:nvPr/>
          </p:nvSpPr>
          <p:spPr bwMode="auto">
            <a:xfrm>
              <a:off x="960" y="288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drive</a:t>
              </a:r>
            </a:p>
          </p:txBody>
        </p:sp>
        <p:sp>
          <p:nvSpPr>
            <p:cNvPr id="38" name="Text Box 36"/>
            <p:cNvSpPr txBox="1">
              <a:spLocks noChangeArrowheads="1"/>
            </p:cNvSpPr>
            <p:nvPr/>
          </p:nvSpPr>
          <p:spPr bwMode="auto">
            <a:xfrm>
              <a:off x="2784" y="2937"/>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drive</a:t>
              </a:r>
            </a:p>
          </p:txBody>
        </p:sp>
        <p:sp>
          <p:nvSpPr>
            <p:cNvPr id="39" name="Text Box 37"/>
            <p:cNvSpPr txBox="1">
              <a:spLocks noChangeArrowheads="1"/>
            </p:cNvSpPr>
            <p:nvPr/>
          </p:nvSpPr>
          <p:spPr bwMode="auto">
            <a:xfrm>
              <a:off x="4080" y="1305"/>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walk</a:t>
              </a:r>
            </a:p>
          </p:txBody>
        </p:sp>
        <p:sp>
          <p:nvSpPr>
            <p:cNvPr id="40" name="Text Box 38"/>
            <p:cNvSpPr txBox="1">
              <a:spLocks noChangeArrowheads="1"/>
            </p:cNvSpPr>
            <p:nvPr/>
          </p:nvSpPr>
          <p:spPr bwMode="auto">
            <a:xfrm>
              <a:off x="4128" y="2841"/>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charset="0"/>
                  <a:ea typeface="+mn-ea"/>
                  <a:cs typeface="+mn-cs"/>
                </a:rPr>
                <a:t>walk</a:t>
              </a: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96273754"/>
      </p:ext>
    </p:extLst>
  </p:cSld>
  <p:clrMapOvr>
    <a:masterClrMapping/>
  </p:clrMapOvr>
  <mc:AlternateContent xmlns:mc="http://schemas.openxmlformats.org/markup-compatibility/2006" xmlns:p14="http://schemas.microsoft.com/office/powerpoint/2010/main">
    <mc:Choice Requires="p14">
      <p:transition spd="slow" p14:dur="2000" advTm="47436"/>
    </mc:Choice>
    <mc:Fallback xmlns="">
      <p:transition spd="slow" advTm="47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7579" x="3536950" y="3009900"/>
          <p14:tracePt t="8483" x="3536950" y="3028950"/>
          <p14:tracePt t="8492" x="3536950" y="3060700"/>
          <p14:tracePt t="8506" x="3536950" y="3067050"/>
          <p14:tracePt t="8515" x="3543300" y="3086100"/>
          <p14:tracePt t="8540" x="3556000" y="3098800"/>
          <p14:tracePt t="8568" x="3568700" y="3105150"/>
          <p14:tracePt t="8590" x="3619500" y="3124200"/>
          <p14:tracePt t="8615" x="3670300" y="3136900"/>
          <p14:tracePt t="8644" x="3721100" y="3143250"/>
          <p14:tracePt t="8665" x="3727450" y="3143250"/>
          <p14:tracePt t="8740" x="3733800" y="3143250"/>
          <p14:tracePt t="8749" x="3740150" y="3149600"/>
          <p14:tracePt t="8763" x="3752850" y="3149600"/>
          <p14:tracePt t="8791" x="3759200" y="3149600"/>
          <p14:tracePt t="8820" x="3759200" y="3162300"/>
          <p14:tracePt t="8821" x="3733800" y="3175000"/>
          <p14:tracePt t="8840" x="3689350" y="3194050"/>
          <p14:tracePt t="8865" x="3581400" y="3270250"/>
          <p14:tracePt t="8892" x="3524250" y="3302000"/>
          <p14:tracePt t="8915" x="3448050" y="3333750"/>
          <p14:tracePt t="8941" x="3378200" y="3346450"/>
          <p14:tracePt t="8965" x="3302000" y="3346450"/>
          <p14:tracePt t="8990" x="3124200" y="3340100"/>
          <p14:tracePt t="9014" x="2952750" y="3340100"/>
          <p14:tracePt t="9040" x="2667000" y="3321050"/>
          <p14:tracePt t="9064" x="2540000" y="3321050"/>
          <p14:tracePt t="9090" x="2495550" y="3321050"/>
          <p14:tracePt t="9115" x="2482850" y="3321050"/>
          <p14:tracePt t="9386" x="2552700" y="3321050"/>
          <p14:tracePt t="9398" x="2717800" y="3333750"/>
          <p14:tracePt t="9413" x="2901950" y="3340100"/>
          <p14:tracePt t="9417" x="3676650" y="3340100"/>
          <p14:tracePt t="9441" x="4254500" y="3263900"/>
          <p14:tracePt t="9464" x="5149850" y="3206750"/>
          <p14:tracePt t="9489" x="5588000" y="3155950"/>
          <p14:tracePt t="9515" x="5803900" y="3155950"/>
          <p14:tracePt t="9538" x="5975350" y="3175000"/>
          <p14:tracePt t="9565" x="6026150" y="3175000"/>
          <p14:tracePt t="9914" x="6051550" y="3175000"/>
          <p14:tracePt t="9929" x="6070600" y="3175000"/>
          <p14:tracePt t="9939" x="6089650" y="3175000"/>
          <p14:tracePt t="9940" x="6121400" y="3168650"/>
          <p14:tracePt t="9963" x="6153150" y="3155950"/>
          <p14:tracePt t="9987" x="6223000" y="3130550"/>
          <p14:tracePt t="10012" x="6235700" y="3124200"/>
          <p14:tracePt t="10037" x="6235700" y="3111500"/>
          <p14:tracePt t="10109" x="6235700" y="3105150"/>
          <p14:tracePt t="10130" x="6235700" y="3098800"/>
          <p14:tracePt t="10140" x="6229350" y="3092450"/>
          <p14:tracePt t="10141" x="6223000" y="3079750"/>
          <p14:tracePt t="10161" x="6203950" y="3060700"/>
          <p14:tracePt t="10188" x="6184900" y="3041650"/>
          <p14:tracePt t="10241" x="6178550" y="3035300"/>
          <p14:tracePt t="10272" x="6172200" y="3028950"/>
          <p14:tracePt t="10292" x="6159500" y="3022600"/>
          <p14:tracePt t="10293" x="6121400" y="3009900"/>
          <p14:tracePt t="10312" x="6096000" y="3003550"/>
          <p14:tracePt t="10337" x="6076950" y="2997200"/>
          <p14:tracePt t="10363" x="6070600" y="2997200"/>
          <p14:tracePt t="10387" x="6064250" y="2997200"/>
          <p14:tracePt t="10412" x="6064250" y="2990850"/>
          <p14:tracePt t="10466" x="6057900" y="2990850"/>
          <p14:tracePt t="10526" x="6051550" y="2990850"/>
          <p14:tracePt t="10536" x="6038850" y="2990850"/>
          <p14:tracePt t="10544" x="6019800" y="2990850"/>
          <p14:tracePt t="10562" x="5949950" y="3022600"/>
          <p14:tracePt t="10587" x="5924550" y="3041650"/>
          <p14:tracePt t="10611" x="5886450" y="3054350"/>
          <p14:tracePt t="10636" x="5867400" y="3079750"/>
          <p14:tracePt t="10661" x="5854700" y="3111500"/>
          <p14:tracePt t="10687" x="5848350" y="3175000"/>
          <p14:tracePt t="10711" x="5854700" y="3219450"/>
          <p14:tracePt t="10736" x="5886450" y="3263900"/>
          <p14:tracePt t="10761" x="5962650" y="3321050"/>
          <p14:tracePt t="10786" x="6007100" y="3333750"/>
          <p14:tracePt t="10811" x="6070600" y="3340100"/>
          <p14:tracePt t="10836" x="6115050" y="3340100"/>
          <p14:tracePt t="10861" x="6242050" y="3289300"/>
          <p14:tracePt t="10886" x="6311900" y="3244850"/>
          <p14:tracePt t="10911" x="6318250" y="3225800"/>
          <p14:tracePt t="10936" x="6318250" y="3219450"/>
          <p14:tracePt t="10961" x="6292850" y="3060700"/>
          <p14:tracePt t="10988" x="6242050" y="2971800"/>
          <p14:tracePt t="11011" x="6115050" y="2838450"/>
          <p14:tracePt t="11035" x="6051550" y="2800350"/>
          <p14:tracePt t="11060" x="5924550" y="2787650"/>
          <p14:tracePt t="11086" x="5829300" y="2787650"/>
          <p14:tracePt t="11110" x="5715000" y="2794000"/>
          <p14:tracePt t="11135" x="5480050" y="2863850"/>
          <p14:tracePt t="11160" x="5334000" y="2946400"/>
          <p14:tracePt t="11185" x="5124450" y="3092450"/>
          <p14:tracePt t="11210" x="5022850" y="3155950"/>
          <p14:tracePt t="11235" x="4953000" y="3276600"/>
          <p14:tracePt t="11260" x="4927600" y="3340100"/>
          <p14:tracePt t="11285" x="4921250" y="3435350"/>
          <p14:tracePt t="11310" x="4933950" y="3498850"/>
          <p14:tracePt t="11335" x="5054600" y="3600450"/>
          <p14:tracePt t="11360" x="5149850" y="3644900"/>
          <p14:tracePt t="11385" x="5302250" y="3663950"/>
          <p14:tracePt t="11410" x="5435600" y="3663950"/>
          <p14:tracePt t="11435" x="5568950" y="3632200"/>
          <p14:tracePt t="11460" x="5791200" y="3511550"/>
          <p14:tracePt t="11486" x="6127750" y="3200400"/>
          <p14:tracePt t="11511" x="6254750" y="3048000"/>
          <p14:tracePt t="11535" x="6324600" y="2895600"/>
          <p14:tracePt t="11559" x="6356350" y="2825750"/>
          <p14:tracePt t="11585" x="6369050" y="2762250"/>
          <p14:tracePt t="11610" x="6362700" y="2686050"/>
          <p14:tracePt t="11635" x="6286500" y="2597150"/>
          <p14:tracePt t="11659" x="6229350" y="2571750"/>
          <p14:tracePt t="11684" x="6134100" y="2565400"/>
          <p14:tracePt t="11709" x="6019800" y="2616200"/>
          <p14:tracePt t="11734" x="5778500" y="2787650"/>
          <p14:tracePt t="11759" x="5676900" y="2882900"/>
          <p14:tracePt t="11784" x="5613400" y="2997200"/>
          <p14:tracePt t="11809" x="5607050" y="3054350"/>
          <p14:tracePt t="11834" x="5626100" y="3143250"/>
          <p14:tracePt t="11859" x="5664200" y="3194050"/>
          <p14:tracePt t="11884" x="5746750" y="3251200"/>
          <p14:tracePt t="11909" x="5816600" y="3263900"/>
          <p14:tracePt t="11934" x="5892800" y="3263900"/>
          <p14:tracePt t="12867" x="0" y="0"/>
        </p14:tracePtLst>
        <p14:tracePtLst>
          <p14:tracePt t="21187" x="5892800" y="3263900"/>
          <p14:tracePt t="21650" x="5892800" y="3257550"/>
          <p14:tracePt t="21658" x="5892800" y="3251200"/>
          <p14:tracePt t="21668" x="5886450" y="3251200"/>
          <p14:tracePt t="21669" x="5873750" y="3238500"/>
          <p14:tracePt t="21690" x="5861050" y="3225800"/>
          <p14:tracePt t="21715" x="5810250" y="3200400"/>
          <p14:tracePt t="21740" x="5746750" y="3181350"/>
          <p14:tracePt t="21765" x="5664200" y="3162300"/>
          <p14:tracePt t="22096" x="5638800" y="3143250"/>
          <p14:tracePt t="22106" x="5619750" y="3124200"/>
          <p14:tracePt t="22115" x="5600700" y="3111500"/>
          <p14:tracePt t="22118" x="5562600" y="3073400"/>
          <p14:tracePt t="22141" x="5518150" y="3048000"/>
          <p14:tracePt t="22165" x="5454650" y="3028950"/>
          <p14:tracePt t="22190" x="5422900" y="3028950"/>
          <p14:tracePt t="22215" x="5372100" y="3016250"/>
          <p14:tracePt t="22240" x="5334000" y="3016250"/>
          <p14:tracePt t="22265" x="5289550" y="3016250"/>
          <p14:tracePt t="22290" x="5257800" y="3028950"/>
          <p14:tracePt t="22315" x="5226050" y="3060700"/>
          <p14:tracePt t="22340" x="5194300" y="3079750"/>
          <p14:tracePt t="22365" x="5156200" y="3111500"/>
          <p14:tracePt t="22390" x="5124450" y="3130550"/>
          <p14:tracePt t="22414" x="5105400" y="3155950"/>
          <p14:tracePt t="22440" x="5092700" y="3168650"/>
          <p14:tracePt t="22464" x="5086350" y="3187700"/>
          <p14:tracePt t="22490" x="5080000" y="3200400"/>
          <p14:tracePt t="22514" x="5080000" y="3213100"/>
          <p14:tracePt t="22572" x="5080000" y="3219450"/>
          <p14:tracePt t="22594" x="5080000" y="3225800"/>
          <p14:tracePt t="22596" x="5092700" y="3225800"/>
          <p14:tracePt t="22614" x="5105400" y="3232150"/>
          <p14:tracePt t="22639" x="5124450" y="3238500"/>
          <p14:tracePt t="22664" x="5143500" y="3238500"/>
          <p14:tracePt t="22689" x="5200650" y="3232150"/>
          <p14:tracePt t="22714" x="5276850" y="3175000"/>
          <p14:tracePt t="22739" x="5416550" y="3092450"/>
          <p14:tracePt t="22763" x="5607050" y="2978150"/>
          <p14:tracePt t="22789" x="5619750" y="2971800"/>
          <p14:tracePt t="22814" x="5619750" y="2959100"/>
          <p14:tracePt t="22840" x="5619750" y="2933700"/>
          <p14:tracePt t="22865" x="5588000" y="2908300"/>
          <p14:tracePt t="22892" x="5568950" y="2889250"/>
          <p14:tracePt t="22915" x="5530850" y="2882900"/>
          <p14:tracePt t="22940" x="5441950" y="2889250"/>
          <p14:tracePt t="22964" x="5378450" y="2921000"/>
          <p14:tracePt t="22989" x="5321300" y="2965450"/>
          <p14:tracePt t="23015" x="5276850" y="2997200"/>
          <p14:tracePt t="23040" x="5251450" y="3022600"/>
          <p14:tracePt t="23064" x="5238750" y="3035300"/>
          <p14:tracePt t="23529" x="5232400" y="3035300"/>
          <p14:tracePt t="23536" x="5226050" y="3035300"/>
          <p14:tracePt t="23538" x="5219700" y="3035300"/>
          <p14:tracePt t="23564" x="5207000" y="3035300"/>
          <p14:tracePt t="23588" x="5194300" y="3035300"/>
          <p14:tracePt t="23680" x="5194300" y="3028950"/>
          <p14:tracePt t="23697" x="5187950" y="3028950"/>
          <p14:tracePt t="23713" x="5181600" y="3022600"/>
          <p14:tracePt t="23723" x="5175250" y="3016250"/>
          <p14:tracePt t="23723" x="5175250" y="3009900"/>
          <p14:tracePt t="23753" x="5168900" y="3009900"/>
          <p14:tracePt t="23764" x="5162550" y="2997200"/>
          <p14:tracePt t="23778" x="5156200" y="2997200"/>
          <p14:tracePt t="23825" x="5156200" y="2990850"/>
          <p14:tracePt t="23832" x="5149850" y="2984500"/>
          <p14:tracePt t="23837" x="5137150" y="2978150"/>
          <p14:tracePt t="23864" x="5118100" y="2971800"/>
          <p14:tracePt t="23914" x="5118100" y="2965450"/>
          <p14:tracePt t="23915" x="5111750" y="2965450"/>
          <p14:tracePt t="24271" x="5105400" y="2959100"/>
          <p14:tracePt t="24291" x="5092700" y="2952750"/>
          <p14:tracePt t="24298" x="5080000" y="2952750"/>
          <p14:tracePt t="24311" x="5080000" y="2946400"/>
          <p14:tracePt t="24313" x="5067300" y="2940050"/>
          <p14:tracePt t="24337" x="5060950" y="2927350"/>
          <p14:tracePt t="24361" x="5048250" y="2921000"/>
          <p14:tracePt t="24387" x="5041900" y="2914650"/>
          <p14:tracePt t="24441" x="5041900" y="2908300"/>
          <p14:tracePt t="24443" x="5035550" y="2908300"/>
          <p14:tracePt t="24462" x="5029200" y="2908300"/>
          <p14:tracePt t="24486" x="5010150" y="2901950"/>
          <p14:tracePt t="24511" x="4978400" y="2895600"/>
          <p14:tracePt t="24536" x="4933950" y="2895600"/>
          <p14:tracePt t="24561" x="4800600" y="2921000"/>
          <p14:tracePt t="24587" x="4711700" y="2933700"/>
          <p14:tracePt t="24613" x="4641850" y="2952750"/>
          <p14:tracePt t="24636" x="4546600" y="2965450"/>
          <p14:tracePt t="24661" x="4476750" y="2978150"/>
          <p14:tracePt t="24686" x="4413250" y="2978150"/>
          <p14:tracePt t="24711" x="4349750" y="2959100"/>
          <p14:tracePt t="24737" x="4311650" y="2940050"/>
          <p14:tracePt t="24761" x="4292600" y="2927350"/>
          <p14:tracePt t="24787" x="4286250" y="2895600"/>
          <p14:tracePt t="24811" x="4286250" y="2857500"/>
          <p14:tracePt t="24836" x="4330700" y="2781300"/>
          <p14:tracePt t="24861" x="4381500" y="2730500"/>
          <p14:tracePt t="24886" x="4489450" y="2654300"/>
          <p14:tracePt t="24911" x="4552950" y="2628900"/>
          <p14:tracePt t="24936" x="4603750" y="2609850"/>
          <p14:tracePt t="24936" x="4629150" y="2603500"/>
          <p14:tracePt t="24962" x="4673600" y="2590800"/>
          <p14:tracePt t="24986" x="4705350" y="2590800"/>
          <p14:tracePt t="25010" x="4749800" y="2603500"/>
          <p14:tracePt t="25036" x="4787900" y="2622550"/>
          <p14:tracePt t="25061" x="4845050" y="2647950"/>
          <p14:tracePt t="25085" x="4889500" y="2679700"/>
          <p14:tracePt t="25111" x="4978400" y="2711450"/>
          <p14:tracePt t="25137" x="5010150" y="2724150"/>
          <p14:tracePt t="25162" x="5048250" y="2755900"/>
          <p14:tracePt t="25186" x="5054600" y="2781300"/>
          <p14:tracePt t="25210" x="5054600" y="2825750"/>
          <p14:tracePt t="25236" x="5048250" y="2832100"/>
          <p14:tracePt t="25261" x="5041900" y="2838450"/>
          <p14:tracePt t="25286" x="5029200" y="2844800"/>
          <p14:tracePt t="25309" x="4997450" y="2857500"/>
          <p14:tracePt t="25336" x="4921250" y="2882900"/>
          <p14:tracePt t="25360" x="4838700" y="2895600"/>
          <p14:tracePt t="25384" x="4768850" y="2895600"/>
          <p14:tracePt t="25410" x="4730750" y="2882900"/>
          <p14:tracePt t="25435" x="4718050" y="2876550"/>
          <p14:tracePt t="25435" x="4711700" y="2870200"/>
          <p14:tracePt t="25460" x="4705350" y="2857500"/>
          <p14:tracePt t="25484" x="4724400" y="2794000"/>
          <p14:tracePt t="25511" x="4787900" y="2730500"/>
          <p14:tracePt t="25535" x="4864100" y="2692400"/>
          <p14:tracePt t="25535" x="4883150" y="2692400"/>
          <p14:tracePt t="25561" x="4914900" y="2692400"/>
          <p14:tracePt t="25584" x="4953000" y="2692400"/>
          <p14:tracePt t="25609" x="4997450" y="2692400"/>
          <p14:tracePt t="25634" x="5016500" y="2692400"/>
          <p14:tracePt t="25659" x="5067300" y="2705100"/>
          <p14:tracePt t="25685" x="5092700" y="2717800"/>
          <p14:tracePt t="25709" x="5130800" y="2736850"/>
          <p14:tracePt t="25734" x="5149850" y="2755900"/>
          <p14:tracePt t="25759" x="5175250" y="2781300"/>
          <p14:tracePt t="25784" x="5207000" y="2825750"/>
          <p14:tracePt t="25809" x="5213350" y="2863850"/>
          <p14:tracePt t="25834" x="5213350" y="2927350"/>
          <p14:tracePt t="25859" x="5213350" y="2978150"/>
          <p14:tracePt t="25884" x="5187950" y="3048000"/>
          <p14:tracePt t="25909" x="5168900" y="3092450"/>
          <p14:tracePt t="26178" x="5143500" y="3130550"/>
          <p14:tracePt t="26193" x="5111750" y="3194050"/>
          <p14:tracePt t="26194" x="5067300" y="3263900"/>
          <p14:tracePt t="26212" x="4953000" y="3467100"/>
          <p14:tracePt t="26233" x="4927600" y="3575050"/>
          <p14:tracePt t="26258" x="4921250" y="3644900"/>
          <p14:tracePt t="26258" x="4914900" y="3670300"/>
          <p14:tracePt t="26284" x="4914900" y="3714750"/>
          <p14:tracePt t="26308" x="4914900" y="3740150"/>
          <p14:tracePt t="26434" x="4914900" y="3752850"/>
          <p14:tracePt t="26448" x="4914900" y="3765550"/>
          <p14:tracePt t="26449" x="4902200" y="3784600"/>
          <p14:tracePt t="26457" x="4876800" y="3829050"/>
          <p14:tracePt t="26483" x="4819650" y="3943350"/>
          <p14:tracePt t="26508" x="4806950" y="4000500"/>
          <p14:tracePt t="26533" x="4806950" y="4051300"/>
          <p14:tracePt t="26831" x="4806950" y="4064000"/>
          <p14:tracePt t="26838" x="4806950" y="4089400"/>
          <p14:tracePt t="26856" x="4806950" y="4114800"/>
          <p14:tracePt t="26858" x="4813300" y="4235450"/>
          <p14:tracePt t="26883" x="4845050" y="4279900"/>
          <p14:tracePt t="26909" x="4883150" y="4298950"/>
          <p14:tracePt t="26932" x="4972050" y="4311650"/>
          <p14:tracePt t="26957" x="5029200" y="4311650"/>
          <p14:tracePt t="26982" x="5111750" y="4292600"/>
          <p14:tracePt t="27007" x="5168900" y="4260850"/>
          <p14:tracePt t="27032" x="5346700" y="4095750"/>
          <p14:tracePt t="27058" x="5454650" y="4032250"/>
          <p14:tracePt t="27082" x="5511800" y="3987800"/>
          <p14:tracePt t="27082" x="5524500" y="3975100"/>
          <p14:tracePt t="27147" x="5524500" y="3968750"/>
          <p14:tracePt t="27159" x="5524500" y="3956050"/>
          <p14:tracePt t="27166" x="5524500" y="3937000"/>
          <p14:tracePt t="27181" x="5486400" y="3892550"/>
          <p14:tracePt t="27181" x="5467350" y="3860800"/>
          <p14:tracePt t="27207" x="5429250" y="3803650"/>
          <p14:tracePt t="27231" x="5397500" y="3784600"/>
          <p14:tracePt t="27256" x="5308600" y="3765550"/>
          <p14:tracePt t="27281" x="5168900" y="3784600"/>
          <p14:tracePt t="27306" x="4991100" y="3848100"/>
          <p14:tracePt t="27331" x="4953000" y="3867150"/>
          <p14:tracePt t="27356" x="4883150" y="3937000"/>
          <p14:tracePt t="27381" x="4851400" y="3975100"/>
          <p14:tracePt t="27406" x="4838700" y="4025900"/>
          <p14:tracePt t="27431" x="4838700" y="4064000"/>
          <p14:tracePt t="27456" x="4838700" y="4070350"/>
          <p14:tracePt t="27481" x="4870450" y="4070350"/>
          <p14:tracePt t="27506" x="4908550" y="4070350"/>
          <p14:tracePt t="27530" x="5010150" y="4057650"/>
          <p14:tracePt t="27555" x="5067300" y="4038600"/>
          <p14:tracePt t="27581" x="5080000" y="4032250"/>
          <p14:tracePt t="27704" x="0" y="0"/>
        </p14:tracePtLst>
        <p14:tracePtLst>
          <p14:tracePt t="30909" x="1631950" y="2457450"/>
          <p14:tracePt t="30937" x="1612900" y="2457450"/>
          <p14:tracePt t="30947" x="1587500" y="2476500"/>
          <p14:tracePt t="30957" x="1530350" y="2520950"/>
          <p14:tracePt t="30977" x="1492250" y="2540000"/>
          <p14:tracePt t="30977" x="1473200" y="2546350"/>
          <p14:tracePt t="31011" x="1447800" y="2571750"/>
          <p14:tracePt t="31024" x="1428750" y="2578100"/>
          <p14:tracePt t="31102" x="1441450" y="2578100"/>
          <p14:tracePt t="31112" x="1466850" y="2559050"/>
          <p14:tracePt t="31124" x="1504950" y="2527300"/>
          <p14:tracePt t="31125" x="1555750" y="2508250"/>
          <p14:tracePt t="31149" x="1600200" y="2470150"/>
          <p14:tracePt t="31174" x="1631950" y="2444750"/>
          <p14:tracePt t="31200" x="1689100" y="2413000"/>
          <p14:tracePt t="31225" x="1784350" y="2368550"/>
          <p14:tracePt t="31249" x="1866900" y="2330450"/>
          <p14:tracePt t="31274" x="1898650" y="2324100"/>
          <p14:tracePt t="31298" x="1955800" y="2298700"/>
          <p14:tracePt t="31323" x="2019300" y="2273300"/>
          <p14:tracePt t="31349" x="2127250" y="2228850"/>
          <p14:tracePt t="31375" x="2190750" y="2216150"/>
          <p14:tracePt t="31398" x="2235200" y="2203450"/>
          <p14:tracePt t="31424" x="2266950" y="2190750"/>
          <p14:tracePt t="31448" x="2298700" y="2184400"/>
          <p14:tracePt t="31473" x="2343150" y="2171700"/>
          <p14:tracePt t="31501" x="2362200" y="2165350"/>
          <p14:tracePt t="31523" x="2374900" y="2159000"/>
          <p14:tracePt t="31668" x="2368550" y="2159000"/>
          <p14:tracePt t="31679" x="2362200" y="2159000"/>
          <p14:tracePt t="31689" x="2343150" y="2159000"/>
          <p14:tracePt t="31698" x="2235200" y="2209800"/>
          <p14:tracePt t="31722" x="2165350" y="2247900"/>
          <p14:tracePt t="31747" x="2108200" y="2286000"/>
          <p14:tracePt t="31773" x="2051050" y="2311400"/>
          <p14:tracePt t="31798" x="1949450" y="2368550"/>
          <p14:tracePt t="31823" x="1905000" y="2400300"/>
          <p14:tracePt t="31847" x="1847850" y="2444750"/>
          <p14:tracePt t="31872" x="1752600" y="2520950"/>
          <p14:tracePt t="31898" x="1695450" y="2559050"/>
          <p14:tracePt t="31922" x="1670050" y="2565400"/>
          <p14:tracePt t="31947" x="1670050" y="2571750"/>
          <p14:tracePt t="32045" x="1676400" y="2571750"/>
          <p14:tracePt t="32055" x="1682750" y="2565400"/>
          <p14:tracePt t="32096" x="1689100" y="2565400"/>
          <p14:tracePt t="32106" x="1708150" y="2552700"/>
          <p14:tracePt t="32116" x="1739900" y="2533650"/>
          <p14:tracePt t="32126" x="1835150" y="2489200"/>
          <p14:tracePt t="32146" x="2032000" y="2387600"/>
          <p14:tracePt t="32172" x="2184400" y="2349500"/>
          <p14:tracePt t="32197" x="2235200" y="2336800"/>
          <p14:tracePt t="32222" x="2273300" y="2330450"/>
          <p14:tracePt t="32249" x="2311400" y="2324100"/>
          <p14:tracePt t="32272" x="2343150" y="2311400"/>
          <p14:tracePt t="32297" x="2381250" y="2305050"/>
          <p14:tracePt t="32321" x="2413000" y="2298700"/>
          <p14:tracePt t="32347" x="2419350" y="2298700"/>
          <p14:tracePt t="32402" x="2419350" y="2292350"/>
          <p14:tracePt t="32542" x="2413000" y="2292350"/>
          <p14:tracePt t="32553" x="2406650" y="2292350"/>
          <p14:tracePt t="32564" x="2387600" y="2292350"/>
          <p14:tracePt t="32570" x="2311400" y="2317750"/>
          <p14:tracePt t="32596" x="2216150" y="2355850"/>
          <p14:tracePt t="32620" x="2108200" y="2413000"/>
          <p14:tracePt t="32646" x="1993900" y="2476500"/>
          <p14:tracePt t="32671" x="1962150" y="2495550"/>
          <p14:tracePt t="32696" x="1930400" y="2501900"/>
          <p14:tracePt t="32720" x="1917700" y="2508250"/>
          <p14:tracePt t="32745" x="1917700" y="2514600"/>
          <p14:tracePt t="32848" x="1917700" y="2508250"/>
          <p14:tracePt t="32861" x="1924050" y="2508250"/>
          <p14:tracePt t="32862" x="1936750" y="2501900"/>
          <p14:tracePt t="32870" x="1987550" y="2463800"/>
          <p14:tracePt t="32895" x="2165350" y="2374900"/>
          <p14:tracePt t="32921" x="2222500" y="2349500"/>
          <p14:tracePt t="32945" x="2241550" y="2343150"/>
          <p14:tracePt t="33417" x="2241550" y="2336800"/>
          <p14:tracePt t="33833" x="2235200" y="2336800"/>
          <p14:tracePt t="33844" x="2222500" y="2336800"/>
          <p14:tracePt t="33847" x="2209800" y="2343150"/>
          <p14:tracePt t="33869" x="2178050" y="2362200"/>
          <p14:tracePt t="33893" x="2133600" y="2393950"/>
          <p14:tracePt t="33918" x="2076450" y="2432050"/>
          <p14:tracePt t="33945" x="1974850" y="2482850"/>
          <p14:tracePt t="33968" x="1936750" y="2501900"/>
          <p14:tracePt t="33995" x="1892300" y="2540000"/>
          <p14:tracePt t="34019" x="1873250" y="2540000"/>
          <p14:tracePt t="34043" x="1860550" y="2540000"/>
          <p14:tracePt t="34068" x="1847850" y="2546350"/>
          <p14:tracePt t="34094" x="1816100" y="2571750"/>
          <p14:tracePt t="34120" x="1784350" y="2603500"/>
          <p14:tracePt t="34143" x="1733550" y="2647950"/>
          <p14:tracePt t="34170" x="1714500" y="2660650"/>
          <p14:tracePt t="34193" x="1708150" y="2660650"/>
          <p14:tracePt t="34271" x="1701800" y="2660650"/>
          <p14:tracePt t="34376" x="1701800" y="2667000"/>
          <p14:tracePt t="34771" x="1670050" y="2673350"/>
          <p14:tracePt t="34781" x="1625600" y="2692400"/>
          <p14:tracePt t="34790" x="1574800" y="2698750"/>
          <p14:tracePt t="34792" x="1504950" y="2711450"/>
          <p14:tracePt t="34817" x="1441450" y="2724150"/>
          <p14:tracePt t="34841" x="1390650" y="2762250"/>
          <p14:tracePt t="34866" x="1327150" y="2774950"/>
          <p14:tracePt t="34890" x="1301750" y="2800350"/>
          <p14:tracePt t="34916" x="1270000" y="2825750"/>
          <p14:tracePt t="34941" x="1257300" y="2832100"/>
          <p14:tracePt t="34965" x="1238250" y="2844800"/>
          <p14:tracePt t="34990" x="1219200" y="2857500"/>
          <p14:tracePt t="35015" x="1193800" y="2876550"/>
          <p14:tracePt t="35040" x="1162050" y="2895600"/>
          <p14:tracePt t="35065" x="1155700" y="2908300"/>
          <p14:tracePt t="35090" x="1130300" y="2933700"/>
          <p14:tracePt t="35115" x="1104900" y="2965450"/>
          <p14:tracePt t="35140" x="1092200" y="2984500"/>
          <p14:tracePt t="35165" x="1085850" y="2990850"/>
          <p14:tracePt t="35190" x="1085850" y="3003550"/>
          <p14:tracePt t="35256" x="1092200" y="3003550"/>
          <p14:tracePt t="35267" x="1098550" y="3003550"/>
          <p14:tracePt t="35268" x="1143000" y="3003550"/>
          <p14:tracePt t="35289" x="1193800" y="2984500"/>
          <p14:tracePt t="35316" x="1276350" y="2914650"/>
          <p14:tracePt t="35339" x="1301750" y="2876550"/>
          <p14:tracePt t="35365" x="1320800" y="2851150"/>
          <p14:tracePt t="35389" x="1320800" y="2844800"/>
          <p14:tracePt t="35414" x="1320800" y="2819400"/>
          <p14:tracePt t="35440" x="1320800" y="2800350"/>
          <p14:tracePt t="35465" x="1301750" y="2774950"/>
          <p14:tracePt t="35490" x="1282700" y="2774950"/>
          <p14:tracePt t="35514" x="1270000" y="2774950"/>
          <p14:tracePt t="35541" x="1244600" y="2781300"/>
          <p14:tracePt t="35564" x="1231900" y="2787650"/>
          <p14:tracePt t="35589" x="1219200" y="2819400"/>
          <p14:tracePt t="35614" x="1212850" y="2851150"/>
          <p14:tracePt t="35639" x="1212850" y="2876550"/>
          <p14:tracePt t="35664" x="1219200" y="2914650"/>
          <p14:tracePt t="35689" x="1231900" y="2940050"/>
          <p14:tracePt t="35714" x="1257300" y="2959100"/>
          <p14:tracePt t="35739" x="1295400" y="2990850"/>
          <p14:tracePt t="35764" x="1327150" y="2990850"/>
          <p14:tracePt t="35789" x="1358900" y="2997200"/>
          <p14:tracePt t="35789" x="1390650" y="2997200"/>
          <p14:tracePt t="35815" x="1473200" y="2978150"/>
          <p14:tracePt t="35839" x="1644650" y="2882900"/>
          <p14:tracePt t="35867" x="1663700" y="2876550"/>
          <p14:tracePt t="35888" x="1663700" y="2870200"/>
          <p14:tracePt t="35940" x="1663700" y="2857500"/>
          <p14:tracePt t="35941" x="1663700" y="2800350"/>
          <p14:tracePt t="35964" x="1670050" y="2787650"/>
          <p14:tracePt t="35988" x="1670050" y="2774950"/>
          <p14:tracePt t="36108" x="1670050" y="2768600"/>
          <p14:tracePt t="36617" x="1727200" y="2749550"/>
          <p14:tracePt t="36628" x="1828800" y="2724150"/>
          <p14:tracePt t="36638" x="1943100" y="2686050"/>
          <p14:tracePt t="36640" x="2120900" y="2641600"/>
          <p14:tracePt t="36662" x="2286000" y="2578100"/>
          <p14:tracePt t="36688" x="2444750" y="2540000"/>
          <p14:tracePt t="36712" x="2514600" y="2533650"/>
          <p14:tracePt t="36737" x="2578100" y="2527300"/>
          <p14:tracePt t="36762" x="2597150" y="2527300"/>
          <p14:tracePt t="36787" x="2603500" y="2527300"/>
          <p14:tracePt t="36811" x="2622550" y="2527300"/>
          <p14:tracePt t="36838" x="2628900" y="2527300"/>
          <p14:tracePt t="37135" x="2686050" y="2520950"/>
          <p14:tracePt t="37151" x="2762250" y="2520950"/>
          <p14:tracePt t="37153" x="2838450" y="2520950"/>
          <p14:tracePt t="37162" x="2984500" y="2514600"/>
          <p14:tracePt t="37186" x="3079750" y="2533650"/>
          <p14:tracePt t="37211" x="3124200" y="2540000"/>
          <p14:tracePt t="37236" x="3206750" y="2571750"/>
          <p14:tracePt t="37261" x="3257550" y="2590800"/>
          <p14:tracePt t="37286" x="3333750" y="2609850"/>
          <p14:tracePt t="37646" x="3371850" y="2609850"/>
          <p14:tracePt t="37657" x="3448050" y="2609850"/>
          <p14:tracePt t="37666" x="3505200" y="2609850"/>
          <p14:tracePt t="37676" x="3568700" y="2616200"/>
          <p14:tracePt t="37685" x="3771900" y="2647950"/>
          <p14:tracePt t="37710" x="3867150" y="2647950"/>
          <p14:tracePt t="37735" x="3975100" y="2667000"/>
          <p14:tracePt t="37760" x="4006850" y="2679700"/>
          <p14:tracePt t="38013" x="4089400" y="2667000"/>
          <p14:tracePt t="38025" x="4197350" y="2667000"/>
          <p14:tracePt t="38026" x="4413250" y="2711450"/>
          <p14:tracePt t="38034" x="5022850" y="2686050"/>
          <p14:tracePt t="38059" x="5689600" y="2679700"/>
          <p14:tracePt t="38085" x="5956300" y="2679700"/>
          <p14:tracePt t="38109" x="6559550" y="2749550"/>
          <p14:tracePt t="38134" x="6896100" y="2832100"/>
          <p14:tracePt t="38159" x="6959600" y="2857500"/>
          <p14:tracePt t="38398" x="7131050" y="2844800"/>
          <p14:tracePt t="38406" x="7226300" y="2844800"/>
          <p14:tracePt t="38409" x="7416800" y="2876550"/>
          <p14:tracePt t="38433" x="7600950" y="2889250"/>
          <p14:tracePt t="38458" x="7797800" y="2914650"/>
          <p14:tracePt t="38485" x="7905750" y="2914650"/>
          <p14:tracePt t="38508" x="8051800" y="2933700"/>
          <p14:tracePt t="38533" x="8153400" y="2933700"/>
          <p14:tracePt t="38558" x="8166100" y="2933700"/>
          <p14:tracePt t="38610" x="8166100" y="2940050"/>
          <p14:tracePt t="38670" x="8191500" y="2940050"/>
          <p14:tracePt t="38681" x="8216900" y="2940050"/>
          <p14:tracePt t="38690" x="8229600" y="2940050"/>
          <p14:tracePt t="38708" x="8248650" y="2946400"/>
          <p14:tracePt t="38709" x="8274050" y="2978150"/>
          <p14:tracePt t="38735" x="8280400" y="3016250"/>
          <p14:tracePt t="38946" x="8210550" y="3035300"/>
          <p14:tracePt t="38955" x="8102600" y="3060700"/>
          <p14:tracePt t="38965" x="8013700" y="3086100"/>
          <p14:tracePt t="38973" x="7931150" y="3130550"/>
          <p14:tracePt t="38982" x="7772400" y="3276600"/>
          <p14:tracePt t="39008" x="7740650" y="3314700"/>
          <p14:tracePt t="39032" x="7715250" y="3359150"/>
          <p14:tracePt t="39057" x="7702550" y="3403600"/>
          <p14:tracePt t="39083" x="7670800" y="3505200"/>
          <p14:tracePt t="39108" x="7658100" y="3562350"/>
          <p14:tracePt t="39132" x="7658100" y="3632200"/>
          <p14:tracePt t="39157" x="7696200" y="3752850"/>
          <p14:tracePt t="39182" x="7721600" y="3790950"/>
          <p14:tracePt t="39207" x="7759700" y="3803650"/>
          <p14:tracePt t="39232" x="7835900" y="3803650"/>
          <p14:tracePt t="39257" x="7918450" y="3803650"/>
          <p14:tracePt t="39282" x="8039100" y="3784600"/>
          <p14:tracePt t="39307" x="8134350" y="3759200"/>
          <p14:tracePt t="39332" x="8382000" y="3663950"/>
          <p14:tracePt t="39357" x="8559800" y="3581400"/>
          <p14:tracePt t="39383" x="8616950" y="3524250"/>
          <p14:tracePt t="39407" x="8674100" y="3454400"/>
          <p14:tracePt t="39432" x="8718550" y="3403600"/>
          <p14:tracePt t="39456" x="8724900" y="3365500"/>
          <p14:tracePt t="39482" x="8724900" y="3308350"/>
          <p14:tracePt t="39507" x="8724900" y="3225800"/>
          <p14:tracePt t="39531" x="8680450" y="3111500"/>
          <p14:tracePt t="39556" x="8572500" y="3028950"/>
          <p14:tracePt t="39582" x="8445500" y="2965450"/>
          <p14:tracePt t="39606" x="8350250" y="2901950"/>
          <p14:tracePt t="39631" x="8280400" y="2882900"/>
          <p14:tracePt t="39656" x="8064500" y="2927350"/>
          <p14:tracePt t="39681" x="7905750" y="2990850"/>
          <p14:tracePt t="39707" x="7721600" y="3092450"/>
          <p14:tracePt t="39731" x="7626350" y="3155950"/>
          <p14:tracePt t="39756" x="7480300" y="3308350"/>
          <p14:tracePt t="39781" x="7429500" y="3384550"/>
          <p14:tracePt t="39807" x="7391400" y="3473450"/>
          <p14:tracePt t="39831" x="7385050" y="3543300"/>
          <p14:tracePt t="39856" x="7385050" y="3663950"/>
          <p14:tracePt t="39882" x="7429500" y="3771900"/>
          <p14:tracePt t="39906" x="7524750" y="3930650"/>
          <p14:tracePt t="39932" x="7600950" y="3975100"/>
          <p14:tracePt t="39955" x="7747000" y="4006850"/>
          <p14:tracePt t="39982" x="7848600" y="4006850"/>
          <p14:tracePt t="40006" x="8026400" y="3975100"/>
          <p14:tracePt t="40031" x="8312150" y="3848100"/>
          <p14:tracePt t="40056" x="8578850" y="3733800"/>
          <p14:tracePt t="40081" x="8756650" y="3587750"/>
          <p14:tracePt t="40106" x="8909050" y="3435350"/>
          <p14:tracePt t="40130" x="8934450" y="3397250"/>
          <p14:tracePt t="40155" x="8928100" y="3276600"/>
          <p14:tracePt t="40180" x="8883650" y="3194050"/>
          <p14:tracePt t="40180" x="8858250" y="3124200"/>
          <p14:tracePt t="40205" x="8794750" y="3022600"/>
          <p14:tracePt t="40230" x="8712200" y="2952750"/>
          <p14:tracePt t="40255" x="8604250" y="2908300"/>
          <p14:tracePt t="40280" x="8515350" y="2901950"/>
          <p14:tracePt t="40280" x="8426450" y="2901950"/>
          <p14:tracePt t="40308" x="8267700" y="2946400"/>
          <p14:tracePt t="40332" x="8102600" y="3022600"/>
          <p14:tracePt t="40356" x="7880350" y="3194050"/>
          <p14:tracePt t="40383" x="7791450" y="3327400"/>
          <p14:tracePt t="40407" x="7721600" y="3454400"/>
          <p14:tracePt t="40431" x="7677150" y="3613150"/>
          <p14:tracePt t="40456" x="7677150" y="3714750"/>
          <p14:tracePt t="40480" x="7727950" y="3822700"/>
          <p14:tracePt t="40506" x="7810500" y="3879850"/>
          <p14:tracePt t="40530" x="7924800" y="3892550"/>
          <p14:tracePt t="40555" x="8032750" y="3873500"/>
          <p14:tracePt t="40580" x="8242300" y="3784600"/>
          <p14:tracePt t="40605" x="8394700" y="3657600"/>
          <p14:tracePt t="40630" x="8559800" y="3486150"/>
          <p14:tracePt t="40655" x="8604250" y="3416300"/>
          <p14:tracePt t="40680" x="8629650" y="3346450"/>
          <p14:tracePt t="40705" x="8636000" y="3276600"/>
          <p14:tracePt t="40730" x="8623300" y="3206750"/>
          <p14:tracePt t="40756" x="8591550" y="3168650"/>
          <p14:tracePt t="40780" x="8559800" y="3149600"/>
          <p14:tracePt t="40805" x="8521700" y="3130550"/>
          <p14:tracePt t="40830" x="8509000" y="3130550"/>
          <p14:tracePt t="40888" x="8502650" y="3130550"/>
          <p14:tracePt t="41387" x="8432800" y="3111500"/>
          <p14:tracePt t="41397" x="8324850" y="3098800"/>
          <p14:tracePt t="41406" x="8197850" y="3098800"/>
          <p14:tracePt t="41415" x="7823200" y="3067050"/>
          <p14:tracePt t="41429" x="7569200" y="3054350"/>
          <p14:tracePt t="41453" x="7264400" y="3035300"/>
          <p14:tracePt t="41478" x="7048500" y="3028950"/>
          <p14:tracePt t="41504" x="6788150" y="3028950"/>
          <p14:tracePt t="41529" x="6718300" y="3035300"/>
          <p14:tracePt t="41554" x="6667500" y="3067050"/>
          <p14:tracePt t="41855" x="6616700" y="3067050"/>
          <p14:tracePt t="41856" x="6527800" y="3054350"/>
          <p14:tracePt t="41878" x="6464300" y="3048000"/>
          <p14:tracePt t="41879" x="6330950" y="3022600"/>
          <p14:tracePt t="41903" x="6216650" y="3009900"/>
          <p14:tracePt t="41928" x="6172200" y="2990850"/>
          <p14:tracePt t="41953" x="6089650" y="2971800"/>
          <p14:tracePt t="41978" x="6019800" y="2971800"/>
          <p14:tracePt t="42003" x="5943600" y="2959100"/>
          <p14:tracePt t="42028" x="5899150" y="2952750"/>
          <p14:tracePt t="42053" x="5854700" y="2946400"/>
          <p14:tracePt t="42077" x="5784850" y="2921000"/>
          <p14:tracePt t="42102" x="5746750" y="2914650"/>
          <p14:tracePt t="42128" x="5683250" y="2882900"/>
          <p14:tracePt t="42152" x="5657850" y="2882900"/>
          <p14:tracePt t="42179" x="5632450" y="2844800"/>
          <p14:tracePt t="42202" x="5619750" y="2838450"/>
          <p14:tracePt t="42227" x="5613400" y="2838450"/>
          <p14:tracePt t="42253" x="5613400" y="2832100"/>
          <p14:tracePt t="42330" x="5613400" y="2825750"/>
          <p14:tracePt t="42547" x="5619750" y="2813050"/>
          <p14:tracePt t="42557" x="5626100" y="2800350"/>
          <p14:tracePt t="42567" x="5645150" y="2787650"/>
          <p14:tracePt t="42576" x="5683250" y="2755900"/>
          <p14:tracePt t="42601" x="5727700" y="2730500"/>
          <p14:tracePt t="42627" x="5746750" y="2724150"/>
          <p14:tracePt t="42652" x="5784850" y="2711450"/>
          <p14:tracePt t="42677" x="5829300" y="2705100"/>
          <p14:tracePt t="42702" x="5873750" y="2692400"/>
          <p14:tracePt t="42726" x="5962650" y="2679700"/>
          <p14:tracePt t="42751" x="6032500" y="2673350"/>
          <p14:tracePt t="42776" x="6121400" y="2673350"/>
          <p14:tracePt t="42801" x="6178550" y="2686050"/>
          <p14:tracePt t="42826" x="6242050" y="2692400"/>
          <p14:tracePt t="42851" x="6286500" y="2711450"/>
          <p14:tracePt t="42876" x="6330950" y="2743200"/>
          <p14:tracePt t="42901" x="6388100" y="2781300"/>
          <p14:tracePt t="42927" x="6400800" y="2806700"/>
          <p14:tracePt t="42951" x="6407150" y="2832100"/>
          <p14:tracePt t="42976" x="6400800" y="2857500"/>
          <p14:tracePt t="43001" x="6350000" y="2927350"/>
          <p14:tracePt t="43026" x="6337300" y="2940050"/>
          <p14:tracePt t="43050" x="6305550" y="2952750"/>
          <p14:tracePt t="43076" x="6242050" y="2978150"/>
          <p14:tracePt t="43101" x="6127750" y="3016250"/>
          <p14:tracePt t="43125" x="6051550" y="3028950"/>
          <p14:tracePt t="43152" x="5842000" y="3048000"/>
          <p14:tracePt t="43175" x="5772150" y="3048000"/>
          <p14:tracePt t="43200" x="5676900" y="3028950"/>
          <p14:tracePt t="43225" x="5607050" y="3009900"/>
          <p14:tracePt t="43251" x="5562600" y="2978150"/>
          <p14:tracePt t="43275" x="5524500" y="2933700"/>
          <p14:tracePt t="43300" x="5518150" y="2901950"/>
          <p14:tracePt t="43325" x="5511800" y="2857500"/>
          <p14:tracePt t="43350" x="5511800" y="2825750"/>
          <p14:tracePt t="43376" x="5530850" y="2800350"/>
          <p14:tracePt t="43400" x="5549900" y="2755900"/>
          <p14:tracePt t="43425" x="5626100" y="2705100"/>
          <p14:tracePt t="43451" x="5670550" y="2686050"/>
          <p14:tracePt t="43475" x="5746750" y="2667000"/>
          <p14:tracePt t="43500" x="5797550" y="2647950"/>
          <p14:tracePt t="43524" x="5854700" y="2647950"/>
          <p14:tracePt t="43524" x="5880100" y="2647950"/>
          <p14:tracePt t="43550" x="5918200" y="2647950"/>
          <p14:tracePt t="43575" x="5949950" y="2647950"/>
          <p14:tracePt t="43600" x="6013450" y="2654300"/>
          <p14:tracePt t="43624" x="6076950" y="2673350"/>
          <p14:tracePt t="43651" x="6165850" y="2698750"/>
          <p14:tracePt t="43675" x="6229350" y="2724150"/>
          <p14:tracePt t="43700" x="6286500" y="2749550"/>
          <p14:tracePt t="43726" x="6330950" y="2774950"/>
          <p14:tracePt t="43749" x="6375400" y="2806700"/>
          <p14:tracePt t="43774" x="6413500" y="2838450"/>
          <p14:tracePt t="43799" x="6419850" y="2851150"/>
          <p14:tracePt t="43824" x="6375400" y="2914650"/>
          <p14:tracePt t="43849" x="6273800" y="2990850"/>
          <p14:tracePt t="43874" x="6102350" y="3054350"/>
          <p14:tracePt t="43899" x="6026150" y="3060700"/>
          <p14:tracePt t="43924" x="5924550" y="3060700"/>
          <p14:tracePt t="43949" x="5873750" y="3060700"/>
          <p14:tracePt t="43976" x="5727700" y="3028950"/>
          <p14:tracePt t="43999" x="5651500" y="3003550"/>
          <p14:tracePt t="44024" x="5600700" y="2952750"/>
          <p14:tracePt t="44049" x="5581650" y="2908300"/>
          <p14:tracePt t="44074" x="5581650" y="2844800"/>
          <p14:tracePt t="44099" x="5607050" y="2743200"/>
          <p14:tracePt t="44124" x="5664200" y="2692400"/>
          <p14:tracePt t="44148" x="5784850" y="2641600"/>
          <p14:tracePt t="44173" x="5886450" y="2609850"/>
          <p14:tracePt t="44198" x="6064250" y="2584450"/>
          <p14:tracePt t="44223" x="6165850" y="2584450"/>
          <p14:tracePt t="44248" x="6280150" y="2584450"/>
          <p14:tracePt t="44273" x="6369050" y="2609850"/>
          <p14:tracePt t="44299" x="6496050" y="2679700"/>
          <p14:tracePt t="44323" x="6534150" y="2717800"/>
          <p14:tracePt t="44348" x="6584950" y="2774950"/>
          <p14:tracePt t="44348" x="6604000" y="2806700"/>
          <p14:tracePt t="44374" x="6616700" y="2857500"/>
          <p14:tracePt t="44399" x="6616700" y="2882900"/>
          <p14:tracePt t="44424" x="6540500" y="2971800"/>
          <p14:tracePt t="44449" x="6375400" y="3028950"/>
          <p14:tracePt t="44473" x="6197600" y="3054350"/>
          <p14:tracePt t="44498" x="6089650" y="3054350"/>
          <p14:tracePt t="44523" x="6007100" y="3054350"/>
          <p14:tracePt t="44548" x="5873750" y="3003550"/>
          <p14:tracePt t="44573" x="5810250" y="2940050"/>
          <p14:tracePt t="44598" x="5734050" y="2882900"/>
          <p14:tracePt t="44622" x="5702300" y="2844800"/>
          <p14:tracePt t="44649" x="5702300" y="2800350"/>
          <p14:tracePt t="44673" x="5721350" y="2768600"/>
          <p14:tracePt t="44673" x="5734050" y="2755900"/>
          <p14:tracePt t="44700" x="5765800" y="2736850"/>
          <p14:tracePt t="44722" x="5797550" y="2724150"/>
          <p14:tracePt t="44747" x="5854700" y="2705100"/>
          <p14:tracePt t="44772" x="5949950" y="2686050"/>
          <p14:tracePt t="44798" x="6178550" y="2647950"/>
          <p14:tracePt t="44822" x="6292850" y="2641600"/>
          <p14:tracePt t="44847" x="6375400" y="2647950"/>
          <p14:tracePt t="44872" x="6413500" y="2660650"/>
          <p14:tracePt t="44897" x="6426200" y="2679700"/>
          <p14:tracePt t="44922" x="6432550" y="2705100"/>
          <p14:tracePt t="45147" x="6432550" y="2711450"/>
          <p14:tracePt t="45167" x="6432550" y="2717800"/>
          <p14:tracePt t="45176" x="6432550" y="2724150"/>
          <p14:tracePt t="45184" x="6426200" y="2724150"/>
          <p14:tracePt t="45331"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a:t>
            </a:r>
            <a:endParaRPr lang="en-US" dirty="0"/>
          </a:p>
        </p:txBody>
      </p:sp>
      <p:sp>
        <p:nvSpPr>
          <p:cNvPr id="3" name="Content Placeholder 2"/>
          <p:cNvSpPr>
            <a:spLocks noGrp="1"/>
          </p:cNvSpPr>
          <p:nvPr>
            <p:ph sz="quarter" idx="1"/>
          </p:nvPr>
        </p:nvSpPr>
        <p:spPr/>
        <p:txBody>
          <a:bodyPr/>
          <a:lstStyle/>
          <a:p>
            <a:pPr marL="0" indent="0">
              <a:buNone/>
            </a:pPr>
            <a:endParaRPr lang="en-US" dirty="0" smtClean="0"/>
          </a:p>
          <a:p>
            <a:pPr marL="0" indent="0">
              <a:buNone/>
            </a:pPr>
            <a:r>
              <a:rPr lang="en-US" dirty="0" smtClean="0"/>
              <a:t>Use understanding to…</a:t>
            </a:r>
          </a:p>
          <a:p>
            <a:endParaRPr lang="en-US" dirty="0" smtClean="0"/>
          </a:p>
          <a:p>
            <a:r>
              <a:rPr lang="en-US" dirty="0" smtClean="0"/>
              <a:t>Forecast choices and market shares</a:t>
            </a:r>
          </a:p>
          <a:p>
            <a:r>
              <a:rPr lang="en-US" dirty="0" smtClean="0"/>
              <a:t>Influence choices</a:t>
            </a:r>
          </a:p>
          <a:p>
            <a:r>
              <a:rPr lang="en-US" dirty="0" smtClean="0"/>
              <a:t>Inform policy analysis </a:t>
            </a:r>
          </a:p>
          <a:p>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328751625"/>
      </p:ext>
    </p:extLst>
  </p:cSld>
  <p:clrMapOvr>
    <a:masterClrMapping/>
  </p:clrMapOvr>
  <mc:AlternateContent xmlns:mc="http://schemas.openxmlformats.org/markup-compatibility/2006" xmlns:p14="http://schemas.microsoft.com/office/powerpoint/2010/main">
    <mc:Choice Requires="p14">
      <p:transition spd="slow" p14:dur="2000" advTm="108029"/>
    </mc:Choice>
    <mc:Fallback xmlns="">
      <p:transition spd="slow" advTm="108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930FECAD-993F-4E42-B12B-E842FD8E08F6}" type="slidenum">
              <a:rPr lang="en-US" altLang="en-US" sz="800">
                <a:solidFill>
                  <a:srgbClr val="660066"/>
                </a:solidFill>
                <a:latin typeface="Arial" panose="020B0604020202020204" pitchFamily="34" charset="0"/>
              </a:rPr>
              <a:pPr eaLnBrk="1" hangingPunct="1"/>
              <a:t>14</a:t>
            </a:fld>
            <a:endParaRPr lang="en-US" altLang="en-US" sz="800">
              <a:solidFill>
                <a:srgbClr val="660066"/>
              </a:solidFill>
              <a:latin typeface="Arial" panose="020B0604020202020204" pitchFamily="34" charset="0"/>
            </a:endParaRPr>
          </a:p>
        </p:txBody>
      </p:sp>
      <p:sp>
        <p:nvSpPr>
          <p:cNvPr id="28675" name="Rectangle 2"/>
          <p:cNvSpPr>
            <a:spLocks noGrp="1" noChangeArrowheads="1"/>
          </p:cNvSpPr>
          <p:nvPr>
            <p:ph type="title"/>
          </p:nvPr>
        </p:nvSpPr>
        <p:spPr>
          <a:xfrm>
            <a:off x="457200" y="419493"/>
            <a:ext cx="8229600" cy="1371600"/>
          </a:xfrm>
        </p:spPr>
        <p:txBody>
          <a:bodyPr/>
          <a:lstStyle/>
          <a:p>
            <a:pPr eaLnBrk="1" hangingPunct="1"/>
            <a:r>
              <a:rPr lang="en-US" altLang="en-US" sz="4000" b="1" smtClean="0">
                <a:solidFill>
                  <a:srgbClr val="660066"/>
                </a:solidFill>
              </a:rPr>
              <a:t>Elements of Choice Decision Process</a:t>
            </a:r>
          </a:p>
        </p:txBody>
      </p:sp>
      <p:sp>
        <p:nvSpPr>
          <p:cNvPr id="28676" name="Rectangle 3"/>
          <p:cNvSpPr>
            <a:spLocks noGrp="1" noChangeArrowheads="1"/>
          </p:cNvSpPr>
          <p:nvPr>
            <p:ph type="body" idx="1"/>
          </p:nvPr>
        </p:nvSpPr>
        <p:spPr>
          <a:xfrm>
            <a:off x="457200" y="1990627"/>
            <a:ext cx="8229600" cy="4276725"/>
          </a:xfrm>
        </p:spPr>
        <p:txBody>
          <a:bodyPr/>
          <a:lstStyle/>
          <a:p>
            <a:pPr marL="914400" eaLnBrk="1" hangingPunct="1"/>
            <a:r>
              <a:rPr lang="en-US" altLang="en-US" smtClean="0"/>
              <a:t>Decision maker</a:t>
            </a:r>
          </a:p>
          <a:p>
            <a:pPr marL="914400" eaLnBrk="1" hangingPunct="1"/>
            <a:endParaRPr lang="en-US" altLang="en-US" smtClean="0"/>
          </a:p>
          <a:p>
            <a:pPr marL="914400" eaLnBrk="1" hangingPunct="1"/>
            <a:r>
              <a:rPr lang="en-US" altLang="en-US" smtClean="0"/>
              <a:t>Alternatives</a:t>
            </a:r>
          </a:p>
          <a:p>
            <a:pPr marL="914400" eaLnBrk="1" hangingPunct="1"/>
            <a:endParaRPr lang="en-US" altLang="en-US" smtClean="0"/>
          </a:p>
          <a:p>
            <a:pPr marL="914400" eaLnBrk="1" hangingPunct="1"/>
            <a:r>
              <a:rPr lang="en-US" altLang="en-US" smtClean="0"/>
              <a:t>Attributes of alternatives</a:t>
            </a:r>
          </a:p>
          <a:p>
            <a:pPr marL="914400" eaLnBrk="1" hangingPunct="1"/>
            <a:endParaRPr lang="en-US" altLang="en-US" smtClean="0"/>
          </a:p>
          <a:p>
            <a:pPr marL="914400" eaLnBrk="1" hangingPunct="1"/>
            <a:r>
              <a:rPr lang="en-US" altLang="en-US" smtClean="0"/>
              <a:t>Decision rule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822779A6-6BAF-47B1-AC3F-70018D669027}" type="slidenum">
              <a:rPr lang="en-US" altLang="en-US" sz="800">
                <a:solidFill>
                  <a:srgbClr val="660066"/>
                </a:solidFill>
                <a:latin typeface="Arial" panose="020B0604020202020204" pitchFamily="34" charset="0"/>
              </a:rPr>
              <a:pPr eaLnBrk="1" hangingPunct="1"/>
              <a:t>15</a:t>
            </a:fld>
            <a:endParaRPr lang="en-US" altLang="en-US" sz="800">
              <a:solidFill>
                <a:srgbClr val="660066"/>
              </a:solidFill>
              <a:latin typeface="Arial" panose="020B0604020202020204" pitchFamily="34" charset="0"/>
            </a:endParaRPr>
          </a:p>
        </p:txBody>
      </p:sp>
      <p:sp>
        <p:nvSpPr>
          <p:cNvPr id="29699" name="Rectangle 2"/>
          <p:cNvSpPr>
            <a:spLocks noGrp="1" noChangeArrowheads="1"/>
          </p:cNvSpPr>
          <p:nvPr>
            <p:ph type="title"/>
          </p:nvPr>
        </p:nvSpPr>
        <p:spPr>
          <a:xfrm>
            <a:off x="457200" y="419492"/>
            <a:ext cx="8229600" cy="1371600"/>
          </a:xfrm>
        </p:spPr>
        <p:txBody>
          <a:bodyPr/>
          <a:lstStyle/>
          <a:p>
            <a:pPr eaLnBrk="1" hangingPunct="1"/>
            <a:r>
              <a:rPr lang="en-US" altLang="en-US" sz="4000" b="1" smtClean="0">
                <a:solidFill>
                  <a:srgbClr val="660066"/>
                </a:solidFill>
              </a:rPr>
              <a:t>Elements of Choice Decision Process: </a:t>
            </a:r>
            <a:r>
              <a:rPr lang="en-US" altLang="en-US" sz="4000" i="1" smtClean="0">
                <a:solidFill>
                  <a:srgbClr val="660066"/>
                </a:solidFill>
              </a:rPr>
              <a:t>Decision Maker</a:t>
            </a:r>
          </a:p>
        </p:txBody>
      </p:sp>
      <p:sp>
        <p:nvSpPr>
          <p:cNvPr id="1100803" name="Rectangle 3"/>
          <p:cNvSpPr>
            <a:spLocks noGrp="1" noChangeArrowheads="1"/>
          </p:cNvSpPr>
          <p:nvPr>
            <p:ph type="body" idx="1"/>
          </p:nvPr>
        </p:nvSpPr>
        <p:spPr>
          <a:xfrm>
            <a:off x="457200" y="1981200"/>
            <a:ext cx="7810500" cy="4229100"/>
          </a:xfrm>
        </p:spPr>
        <p:txBody>
          <a:bodyPr/>
          <a:lstStyle/>
          <a:p>
            <a:pPr eaLnBrk="1" hangingPunct="1">
              <a:lnSpc>
                <a:spcPct val="80000"/>
              </a:lnSpc>
            </a:pPr>
            <a:r>
              <a:rPr lang="en-US" altLang="en-US" sz="1600" smtClean="0"/>
              <a:t>The decision maker in each choice situation is the individual, group, or institution that has the responsibility to make the decision at hand. </a:t>
            </a:r>
          </a:p>
          <a:p>
            <a:pPr eaLnBrk="1" hangingPunct="1">
              <a:lnSpc>
                <a:spcPct val="80000"/>
              </a:lnSpc>
            </a:pPr>
            <a:endParaRPr lang="en-US" altLang="en-US" sz="1600" smtClean="0"/>
          </a:p>
          <a:p>
            <a:pPr eaLnBrk="1" hangingPunct="1">
              <a:lnSpc>
                <a:spcPct val="80000"/>
              </a:lnSpc>
            </a:pPr>
            <a:r>
              <a:rPr lang="en-US" altLang="en-US" sz="1600" smtClean="0"/>
              <a:t>The decision maker will depend on the specific choice situation.</a:t>
            </a:r>
          </a:p>
          <a:p>
            <a:pPr eaLnBrk="1" hangingPunct="1">
              <a:lnSpc>
                <a:spcPct val="80000"/>
              </a:lnSpc>
            </a:pPr>
            <a:endParaRPr lang="en-US" altLang="en-US" sz="800" smtClean="0"/>
          </a:p>
          <a:p>
            <a:pPr lvl="1" eaLnBrk="1" hangingPunct="1">
              <a:lnSpc>
                <a:spcPct val="80000"/>
              </a:lnSpc>
            </a:pPr>
            <a:r>
              <a:rPr lang="en-US" altLang="en-US" sz="1200" smtClean="0"/>
              <a:t>Individual in college choice, career choice, travel mode choice, </a:t>
            </a:r>
            <a:r>
              <a:rPr lang="en-US" altLang="en-US" sz="1200" i="1" smtClean="0"/>
              <a:t>etc.</a:t>
            </a:r>
            <a:r>
              <a:rPr lang="en-US" altLang="en-US" sz="1200" smtClean="0"/>
              <a:t>; </a:t>
            </a:r>
          </a:p>
          <a:p>
            <a:pPr lvl="1" eaLnBrk="1" hangingPunct="1">
              <a:lnSpc>
                <a:spcPct val="80000"/>
              </a:lnSpc>
            </a:pPr>
            <a:endParaRPr lang="en-US" altLang="en-US" sz="1200" smtClean="0"/>
          </a:p>
          <a:p>
            <a:pPr lvl="1" eaLnBrk="1" hangingPunct="1">
              <a:lnSpc>
                <a:spcPct val="80000"/>
              </a:lnSpc>
            </a:pPr>
            <a:r>
              <a:rPr lang="en-US" altLang="en-US" sz="1200" smtClean="0"/>
              <a:t>Household in residential location choice, vacation destination choice, number of cars owned, </a:t>
            </a:r>
            <a:r>
              <a:rPr lang="en-US" altLang="en-US" sz="1200" i="1" smtClean="0"/>
              <a:t>etc.</a:t>
            </a:r>
            <a:r>
              <a:rPr lang="en-US" altLang="en-US" sz="1200" smtClean="0"/>
              <a:t>;</a:t>
            </a:r>
          </a:p>
          <a:p>
            <a:pPr lvl="1" eaLnBrk="1" hangingPunct="1">
              <a:lnSpc>
                <a:spcPct val="80000"/>
              </a:lnSpc>
            </a:pPr>
            <a:endParaRPr lang="en-US" altLang="en-US" sz="1200" smtClean="0"/>
          </a:p>
          <a:p>
            <a:pPr lvl="1" eaLnBrk="1" hangingPunct="1">
              <a:lnSpc>
                <a:spcPct val="80000"/>
              </a:lnSpc>
            </a:pPr>
            <a:r>
              <a:rPr lang="en-US" altLang="en-US" sz="1200" smtClean="0"/>
              <a:t>Firm in office or warehouse location, carrier choice, employee hiring, </a:t>
            </a:r>
            <a:r>
              <a:rPr lang="en-US" altLang="en-US" sz="1200" i="1" smtClean="0"/>
              <a:t>etc. </a:t>
            </a:r>
          </a:p>
          <a:p>
            <a:pPr lvl="1" eaLnBrk="1" hangingPunct="1">
              <a:lnSpc>
                <a:spcPct val="80000"/>
              </a:lnSpc>
            </a:pPr>
            <a:endParaRPr lang="en-US" altLang="en-US" sz="1200" i="1" smtClean="0"/>
          </a:p>
          <a:p>
            <a:pPr lvl="1" eaLnBrk="1" hangingPunct="1">
              <a:lnSpc>
                <a:spcPct val="80000"/>
              </a:lnSpc>
            </a:pPr>
            <a:r>
              <a:rPr lang="en-US" altLang="en-US" sz="1200" smtClean="0"/>
              <a:t>State (in the selection of roadway alignments)</a:t>
            </a:r>
          </a:p>
          <a:p>
            <a:pPr lvl="1" eaLnBrk="1" hangingPunct="1">
              <a:lnSpc>
                <a:spcPct val="80000"/>
              </a:lnSpc>
              <a:buFont typeface="Wingdings" panose="05000000000000000000" pitchFamily="2" charset="2"/>
              <a:buNone/>
            </a:pPr>
            <a:endParaRPr lang="en-US" altLang="en-US" sz="1600" smtClean="0"/>
          </a:p>
          <a:p>
            <a:pPr eaLnBrk="1" hangingPunct="1">
              <a:lnSpc>
                <a:spcPct val="80000"/>
              </a:lnSpc>
            </a:pPr>
            <a:r>
              <a:rPr lang="en-US" altLang="en-US" sz="1600" smtClean="0"/>
              <a:t>Different decision makers may have </a:t>
            </a:r>
            <a:r>
              <a:rPr lang="en-US" altLang="en-US" sz="1600" smtClean="0">
                <a:solidFill>
                  <a:schemeClr val="hlink"/>
                </a:solidFill>
              </a:rPr>
              <a:t>different choice sets</a:t>
            </a:r>
            <a:r>
              <a:rPr lang="en-US" altLang="en-US" sz="1600" smtClean="0"/>
              <a:t>, depending                on their circumstances. </a:t>
            </a:r>
          </a:p>
          <a:p>
            <a:pPr eaLnBrk="1" hangingPunct="1">
              <a:lnSpc>
                <a:spcPct val="80000"/>
              </a:lnSpc>
            </a:pPr>
            <a:endParaRPr lang="en-US" altLang="en-US" sz="1600" smtClean="0"/>
          </a:p>
          <a:p>
            <a:pPr eaLnBrk="1" hangingPunct="1">
              <a:lnSpc>
                <a:spcPct val="80000"/>
              </a:lnSpc>
            </a:pPr>
            <a:r>
              <a:rPr lang="en-US" altLang="en-US" sz="1600" smtClean="0"/>
              <a:t>Different decision makers may have </a:t>
            </a:r>
            <a:r>
              <a:rPr lang="en-US" altLang="en-US" sz="1600" smtClean="0">
                <a:solidFill>
                  <a:schemeClr val="hlink"/>
                </a:solidFill>
              </a:rPr>
              <a:t>different tastes</a:t>
            </a:r>
            <a:r>
              <a:rPr lang="en-US" altLang="en-US" sz="1600" smtClean="0"/>
              <a:t> (that is, they value    attributes differently). </a:t>
            </a:r>
          </a:p>
          <a:p>
            <a:pPr eaLnBrk="1" hangingPunct="1">
              <a:lnSpc>
                <a:spcPct val="80000"/>
              </a:lnSpc>
            </a:pPr>
            <a:endParaRPr lang="en-US" altLang="en-US" sz="1600" smtClean="0"/>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0" y="4524375"/>
            <a:ext cx="17970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00803">
                                            <p:txEl>
                                              <p:pRg st="2" end="2"/>
                                            </p:txEl>
                                          </p:spTgt>
                                        </p:tgtEl>
                                        <p:attrNameLst>
                                          <p:attrName>style.visibility</p:attrName>
                                        </p:attrNameLst>
                                      </p:cBhvr>
                                      <p:to>
                                        <p:strVal val="visible"/>
                                      </p:to>
                                    </p:set>
                                    <p:animEffect transition="in" filter="fade">
                                      <p:cBhvr>
                                        <p:cTn id="7" dur="1000"/>
                                        <p:tgtEl>
                                          <p:spTgt spid="1100803">
                                            <p:txEl>
                                              <p:pRg st="2" end="2"/>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00803">
                                            <p:txEl>
                                              <p:pRg st="4" end="4"/>
                                            </p:txEl>
                                          </p:spTgt>
                                        </p:tgtEl>
                                        <p:attrNameLst>
                                          <p:attrName>style.visibility</p:attrName>
                                        </p:attrNameLst>
                                      </p:cBhvr>
                                      <p:to>
                                        <p:strVal val="visible"/>
                                      </p:to>
                                    </p:set>
                                    <p:animEffect transition="in" filter="fade">
                                      <p:cBhvr>
                                        <p:cTn id="11" dur="1000"/>
                                        <p:tgtEl>
                                          <p:spTgt spid="110080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00803">
                                            <p:txEl>
                                              <p:pRg st="6" end="6"/>
                                            </p:txEl>
                                          </p:spTgt>
                                        </p:tgtEl>
                                        <p:attrNameLst>
                                          <p:attrName>style.visibility</p:attrName>
                                        </p:attrNameLst>
                                      </p:cBhvr>
                                      <p:to>
                                        <p:strVal val="visible"/>
                                      </p:to>
                                    </p:set>
                                    <p:animEffect transition="in" filter="fade">
                                      <p:cBhvr>
                                        <p:cTn id="14" dur="1000"/>
                                        <p:tgtEl>
                                          <p:spTgt spid="1100803">
                                            <p:txEl>
                                              <p:pRg st="6" end="6"/>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00803">
                                            <p:txEl>
                                              <p:pRg st="8" end="8"/>
                                            </p:txEl>
                                          </p:spTgt>
                                        </p:tgtEl>
                                        <p:attrNameLst>
                                          <p:attrName>style.visibility</p:attrName>
                                        </p:attrNameLst>
                                      </p:cBhvr>
                                      <p:to>
                                        <p:strVal val="visible"/>
                                      </p:to>
                                    </p:set>
                                    <p:animEffect transition="in" filter="fade">
                                      <p:cBhvr>
                                        <p:cTn id="17" dur="1000"/>
                                        <p:tgtEl>
                                          <p:spTgt spid="1100803">
                                            <p:txEl>
                                              <p:pRg st="8" end="8"/>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00803">
                                            <p:txEl>
                                              <p:pRg st="10" end="10"/>
                                            </p:txEl>
                                          </p:spTgt>
                                        </p:tgtEl>
                                        <p:attrNameLst>
                                          <p:attrName>style.visibility</p:attrName>
                                        </p:attrNameLst>
                                      </p:cBhvr>
                                      <p:to>
                                        <p:strVal val="visible"/>
                                      </p:to>
                                    </p:set>
                                    <p:animEffect transition="in" filter="fade">
                                      <p:cBhvr>
                                        <p:cTn id="20" dur="1000"/>
                                        <p:tgtEl>
                                          <p:spTgt spid="1100803">
                                            <p:txEl>
                                              <p:pRg st="10" end="1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100803">
                                            <p:txEl>
                                              <p:pRg st="12" end="12"/>
                                            </p:txEl>
                                          </p:spTgt>
                                        </p:tgtEl>
                                        <p:attrNameLst>
                                          <p:attrName>style.visibility</p:attrName>
                                        </p:attrNameLst>
                                      </p:cBhvr>
                                      <p:to>
                                        <p:strVal val="visible"/>
                                      </p:to>
                                    </p:set>
                                    <p:animEffect transition="in" filter="fade">
                                      <p:cBhvr>
                                        <p:cTn id="25" dur="1000"/>
                                        <p:tgtEl>
                                          <p:spTgt spid="1100803">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00803">
                                            <p:txEl>
                                              <p:pRg st="14" end="14"/>
                                            </p:txEl>
                                          </p:spTgt>
                                        </p:tgtEl>
                                        <p:attrNameLst>
                                          <p:attrName>style.visibility</p:attrName>
                                        </p:attrNameLst>
                                      </p:cBhvr>
                                      <p:to>
                                        <p:strVal val="visible"/>
                                      </p:to>
                                    </p:set>
                                    <p:animEffect transition="in" filter="fade">
                                      <p:cBhvr>
                                        <p:cTn id="28" dur="1000"/>
                                        <p:tgtEl>
                                          <p:spTgt spid="110080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C85E1CEE-B455-4E05-8F5C-4CB8DA4EF490}" type="slidenum">
              <a:rPr lang="en-US" altLang="en-US" sz="800">
                <a:solidFill>
                  <a:srgbClr val="660066"/>
                </a:solidFill>
                <a:latin typeface="Arial" panose="020B0604020202020204" pitchFamily="34" charset="0"/>
              </a:rPr>
              <a:pPr eaLnBrk="1" hangingPunct="1"/>
              <a:t>16</a:t>
            </a:fld>
            <a:endParaRPr lang="en-US" altLang="en-US" sz="800">
              <a:solidFill>
                <a:srgbClr val="660066"/>
              </a:solidFill>
              <a:latin typeface="Arial" panose="020B0604020202020204" pitchFamily="34" charset="0"/>
            </a:endParaRPr>
          </a:p>
        </p:txBody>
      </p:sp>
      <p:sp>
        <p:nvSpPr>
          <p:cNvPr id="30723" name="Rectangle 2"/>
          <p:cNvSpPr>
            <a:spLocks noGrp="1" noChangeArrowheads="1"/>
          </p:cNvSpPr>
          <p:nvPr>
            <p:ph type="title"/>
          </p:nvPr>
        </p:nvSpPr>
        <p:spPr/>
        <p:txBody>
          <a:bodyPr/>
          <a:lstStyle/>
          <a:p>
            <a:pPr eaLnBrk="1" hangingPunct="1"/>
            <a:r>
              <a:rPr lang="en-US" altLang="en-US" sz="4000" b="1" smtClean="0">
                <a:solidFill>
                  <a:srgbClr val="660066"/>
                </a:solidFill>
              </a:rPr>
              <a:t>Elements of Choice Decision Process: </a:t>
            </a:r>
            <a:r>
              <a:rPr lang="en-US" altLang="en-US" sz="4000" i="1" smtClean="0">
                <a:solidFill>
                  <a:srgbClr val="660066"/>
                </a:solidFill>
              </a:rPr>
              <a:t>Alternatives</a:t>
            </a:r>
          </a:p>
        </p:txBody>
      </p:sp>
      <p:sp>
        <p:nvSpPr>
          <p:cNvPr id="1102851" name="Rectangle 3"/>
          <p:cNvSpPr>
            <a:spLocks noGrp="1" noChangeArrowheads="1"/>
          </p:cNvSpPr>
          <p:nvPr>
            <p:ph type="body" idx="1"/>
          </p:nvPr>
        </p:nvSpPr>
        <p:spPr>
          <a:xfrm>
            <a:off x="457200" y="1981200"/>
            <a:ext cx="8229600" cy="4591050"/>
          </a:xfrm>
        </p:spPr>
        <p:txBody>
          <a:bodyPr/>
          <a:lstStyle/>
          <a:p>
            <a:pPr eaLnBrk="1" hangingPunct="1">
              <a:lnSpc>
                <a:spcPct val="80000"/>
              </a:lnSpc>
            </a:pPr>
            <a:r>
              <a:rPr lang="en-US" altLang="en-US" sz="1600" dirty="0" smtClean="0"/>
              <a:t>Decision makers make a choice from a set of alternatives available to them. </a:t>
            </a:r>
          </a:p>
          <a:p>
            <a:pPr eaLnBrk="1" hangingPunct="1">
              <a:lnSpc>
                <a:spcPct val="80000"/>
              </a:lnSpc>
            </a:pPr>
            <a:endParaRPr lang="en-US" altLang="en-US" sz="1600" dirty="0" smtClean="0"/>
          </a:p>
          <a:p>
            <a:pPr eaLnBrk="1" hangingPunct="1">
              <a:lnSpc>
                <a:spcPct val="80000"/>
              </a:lnSpc>
            </a:pPr>
            <a:r>
              <a:rPr lang="en-US" altLang="en-US" sz="1600" dirty="0" smtClean="0"/>
              <a:t>Set of alternatives	Choice set </a:t>
            </a:r>
          </a:p>
          <a:p>
            <a:pPr eaLnBrk="1" hangingPunct="1">
              <a:lnSpc>
                <a:spcPct val="80000"/>
              </a:lnSpc>
            </a:pPr>
            <a:endParaRPr lang="en-US" altLang="en-US" sz="1600" dirty="0" smtClean="0"/>
          </a:p>
          <a:p>
            <a:pPr lvl="1" eaLnBrk="1" hangingPunct="1">
              <a:lnSpc>
                <a:spcPct val="80000"/>
              </a:lnSpc>
            </a:pPr>
            <a:r>
              <a:rPr lang="en-US" altLang="en-US" sz="1400" dirty="0" smtClean="0">
                <a:solidFill>
                  <a:schemeClr val="hlink"/>
                </a:solidFill>
              </a:rPr>
              <a:t>Universal choice set:</a:t>
            </a:r>
            <a:r>
              <a:rPr lang="en-US" altLang="en-US" sz="1400" dirty="0" smtClean="0"/>
              <a:t> The choice set determined by the environment</a:t>
            </a:r>
          </a:p>
          <a:p>
            <a:pPr lvl="1" eaLnBrk="1" hangingPunct="1">
              <a:lnSpc>
                <a:spcPct val="80000"/>
              </a:lnSpc>
            </a:pPr>
            <a:endParaRPr lang="en-US" altLang="en-US" sz="500" dirty="0" smtClean="0"/>
          </a:p>
          <a:p>
            <a:pPr lvl="2" eaLnBrk="1" hangingPunct="1">
              <a:lnSpc>
                <a:spcPct val="80000"/>
              </a:lnSpc>
            </a:pPr>
            <a:r>
              <a:rPr lang="en-US" altLang="en-US" sz="1200" dirty="0" smtClean="0"/>
              <a:t>The set of available alternatives may be constrained by the environment.</a:t>
            </a:r>
          </a:p>
          <a:p>
            <a:pPr lvl="2" eaLnBrk="1" hangingPunct="1">
              <a:lnSpc>
                <a:spcPct val="80000"/>
              </a:lnSpc>
            </a:pPr>
            <a:endParaRPr lang="en-US" altLang="en-US" sz="500" dirty="0" smtClean="0"/>
          </a:p>
          <a:p>
            <a:pPr lvl="3" eaLnBrk="1" hangingPunct="1">
              <a:lnSpc>
                <a:spcPct val="80000"/>
              </a:lnSpc>
            </a:pPr>
            <a:r>
              <a:rPr lang="en-US" altLang="en-US" sz="1000" dirty="0" smtClean="0"/>
              <a:t>High speed rail between two cities is an alternative only if the two cities are connected by high speed rail. </a:t>
            </a:r>
          </a:p>
          <a:p>
            <a:pPr lvl="3" eaLnBrk="1" hangingPunct="1">
              <a:lnSpc>
                <a:spcPct val="80000"/>
              </a:lnSpc>
            </a:pPr>
            <a:endParaRPr lang="en-US" altLang="en-US" sz="1000" dirty="0" smtClean="0"/>
          </a:p>
          <a:p>
            <a:pPr lvl="1" eaLnBrk="1" hangingPunct="1">
              <a:lnSpc>
                <a:spcPct val="80000"/>
              </a:lnSpc>
            </a:pPr>
            <a:r>
              <a:rPr lang="en-US" altLang="en-US" sz="1400" dirty="0" smtClean="0">
                <a:solidFill>
                  <a:schemeClr val="hlink"/>
                </a:solidFill>
              </a:rPr>
              <a:t>Feasible choice set:</a:t>
            </a:r>
            <a:r>
              <a:rPr lang="en-US" altLang="en-US" sz="1400" dirty="0" smtClean="0"/>
              <a:t> The subset of the universal choice set that is feasible for a decision maker</a:t>
            </a:r>
          </a:p>
          <a:p>
            <a:pPr lvl="1" eaLnBrk="1" hangingPunct="1">
              <a:lnSpc>
                <a:spcPct val="80000"/>
              </a:lnSpc>
            </a:pPr>
            <a:endParaRPr lang="en-US" altLang="en-US" sz="500" dirty="0" smtClean="0"/>
          </a:p>
          <a:p>
            <a:pPr lvl="2" eaLnBrk="1" hangingPunct="1">
              <a:lnSpc>
                <a:spcPct val="80000"/>
              </a:lnSpc>
            </a:pPr>
            <a:r>
              <a:rPr lang="en-US" altLang="en-US" sz="1200" dirty="0" smtClean="0"/>
              <a:t>Even if an alternative is present in the universal choice set, it may not be feasible</a:t>
            </a:r>
          </a:p>
          <a:p>
            <a:pPr lvl="2" eaLnBrk="1" hangingPunct="1">
              <a:lnSpc>
                <a:spcPct val="80000"/>
              </a:lnSpc>
            </a:pPr>
            <a:endParaRPr lang="en-US" altLang="en-US" sz="500" dirty="0" smtClean="0"/>
          </a:p>
          <a:p>
            <a:pPr lvl="3" eaLnBrk="1" hangingPunct="1">
              <a:lnSpc>
                <a:spcPct val="80000"/>
              </a:lnSpc>
            </a:pPr>
            <a:r>
              <a:rPr lang="en-US" altLang="en-US" sz="1000" dirty="0" smtClean="0"/>
              <a:t>Legal regulations, economic constraints, personal characteristics, etc.</a:t>
            </a:r>
          </a:p>
          <a:p>
            <a:pPr lvl="1" eaLnBrk="1" hangingPunct="1">
              <a:lnSpc>
                <a:spcPct val="80000"/>
              </a:lnSpc>
            </a:pPr>
            <a:endParaRPr lang="en-US" altLang="en-US" sz="1400" dirty="0" smtClean="0"/>
          </a:p>
          <a:p>
            <a:pPr lvl="1" eaLnBrk="1" hangingPunct="1">
              <a:lnSpc>
                <a:spcPct val="80000"/>
              </a:lnSpc>
            </a:pPr>
            <a:r>
              <a:rPr lang="en-US" altLang="en-US" sz="1400" dirty="0" smtClean="0">
                <a:solidFill>
                  <a:schemeClr val="hlink"/>
                </a:solidFill>
              </a:rPr>
              <a:t>Consideration choice set:</a:t>
            </a:r>
            <a:r>
              <a:rPr lang="en-US" altLang="en-US" sz="1400" dirty="0" smtClean="0"/>
              <a:t> The subset of the feasible choice set that a decision maker actually considers </a:t>
            </a:r>
          </a:p>
          <a:p>
            <a:pPr lvl="1" eaLnBrk="1" hangingPunct="1">
              <a:lnSpc>
                <a:spcPct val="80000"/>
              </a:lnSpc>
            </a:pPr>
            <a:endParaRPr lang="en-US" altLang="en-US" sz="500" dirty="0" smtClean="0"/>
          </a:p>
          <a:p>
            <a:pPr lvl="2" eaLnBrk="1" hangingPunct="1">
              <a:lnSpc>
                <a:spcPct val="80000"/>
              </a:lnSpc>
            </a:pPr>
            <a:r>
              <a:rPr lang="en-US" altLang="en-US" sz="1200" dirty="0" smtClean="0"/>
              <a:t>Not all alternatives in the feasible choice set may be considered by an individual in her/his choice process. </a:t>
            </a:r>
          </a:p>
          <a:p>
            <a:pPr lvl="2" eaLnBrk="1" hangingPunct="1">
              <a:lnSpc>
                <a:spcPct val="80000"/>
              </a:lnSpc>
            </a:pPr>
            <a:endParaRPr lang="en-US" altLang="en-US" sz="500" dirty="0" smtClean="0"/>
          </a:p>
          <a:p>
            <a:pPr lvl="3" eaLnBrk="1" hangingPunct="1">
              <a:lnSpc>
                <a:spcPct val="80000"/>
              </a:lnSpc>
            </a:pPr>
            <a:r>
              <a:rPr lang="en-US" altLang="en-US" sz="1000" dirty="0" smtClean="0"/>
              <a:t>Transit might be a feasible travel mode for an individual's work trip, but the individual might not be aware of the availability or schedule of the transit service. </a:t>
            </a:r>
          </a:p>
          <a:p>
            <a:pPr lvl="3" eaLnBrk="1" hangingPunct="1">
              <a:lnSpc>
                <a:spcPct val="80000"/>
              </a:lnSpc>
            </a:pPr>
            <a:endParaRPr lang="en-US" altLang="en-US" sz="1000" dirty="0" smtClean="0"/>
          </a:p>
          <a:p>
            <a:pPr lvl="2" eaLnBrk="1" hangingPunct="1">
              <a:lnSpc>
                <a:spcPct val="80000"/>
              </a:lnSpc>
            </a:pPr>
            <a:r>
              <a:rPr lang="en-US" altLang="en-US" sz="1200" dirty="0" smtClean="0"/>
              <a:t>The choice set which should be considered when modeling choice decisions. </a:t>
            </a:r>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5" y="2189163"/>
            <a:ext cx="1982788"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AutoShape 6"/>
          <p:cNvSpPr>
            <a:spLocks noChangeArrowheads="1"/>
          </p:cNvSpPr>
          <p:nvPr/>
        </p:nvSpPr>
        <p:spPr bwMode="auto">
          <a:xfrm>
            <a:off x="2686050" y="2562225"/>
            <a:ext cx="457200" cy="123825"/>
          </a:xfrm>
          <a:prstGeom prst="rightArrow">
            <a:avLst>
              <a:gd name="adj1" fmla="val 50000"/>
              <a:gd name="adj2" fmla="val 92308"/>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02851">
                                            <p:txEl>
                                              <p:pRg st="4" end="4"/>
                                            </p:txEl>
                                          </p:spTgt>
                                        </p:tgtEl>
                                        <p:attrNameLst>
                                          <p:attrName>style.visibility</p:attrName>
                                        </p:attrNameLst>
                                      </p:cBhvr>
                                      <p:to>
                                        <p:strVal val="visible"/>
                                      </p:to>
                                    </p:set>
                                    <p:animEffect transition="in" filter="fade">
                                      <p:cBhvr>
                                        <p:cTn id="7" dur="1000"/>
                                        <p:tgtEl>
                                          <p:spTgt spid="1102851">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02851">
                                            <p:txEl>
                                              <p:pRg st="6" end="6"/>
                                            </p:txEl>
                                          </p:spTgt>
                                        </p:tgtEl>
                                        <p:attrNameLst>
                                          <p:attrName>style.visibility</p:attrName>
                                        </p:attrNameLst>
                                      </p:cBhvr>
                                      <p:to>
                                        <p:strVal val="visible"/>
                                      </p:to>
                                    </p:set>
                                    <p:animEffect transition="in" filter="fade">
                                      <p:cBhvr>
                                        <p:cTn id="10" dur="1000"/>
                                        <p:tgtEl>
                                          <p:spTgt spid="1102851">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02851">
                                            <p:txEl>
                                              <p:pRg st="8" end="8"/>
                                            </p:txEl>
                                          </p:spTgt>
                                        </p:tgtEl>
                                        <p:attrNameLst>
                                          <p:attrName>style.visibility</p:attrName>
                                        </p:attrNameLst>
                                      </p:cBhvr>
                                      <p:to>
                                        <p:strVal val="visible"/>
                                      </p:to>
                                    </p:set>
                                    <p:animEffect transition="in" filter="fade">
                                      <p:cBhvr>
                                        <p:cTn id="13" dur="1000"/>
                                        <p:tgtEl>
                                          <p:spTgt spid="1102851">
                                            <p:txEl>
                                              <p:pRg st="8" end="8"/>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102851">
                                            <p:txEl>
                                              <p:pRg st="10" end="10"/>
                                            </p:txEl>
                                          </p:spTgt>
                                        </p:tgtEl>
                                        <p:attrNameLst>
                                          <p:attrName>style.visibility</p:attrName>
                                        </p:attrNameLst>
                                      </p:cBhvr>
                                      <p:to>
                                        <p:strVal val="visible"/>
                                      </p:to>
                                    </p:set>
                                    <p:animEffect transition="in" filter="fade">
                                      <p:cBhvr>
                                        <p:cTn id="18" dur="1000"/>
                                        <p:tgtEl>
                                          <p:spTgt spid="1102851">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02851">
                                            <p:txEl>
                                              <p:pRg st="12" end="12"/>
                                            </p:txEl>
                                          </p:spTgt>
                                        </p:tgtEl>
                                        <p:attrNameLst>
                                          <p:attrName>style.visibility</p:attrName>
                                        </p:attrNameLst>
                                      </p:cBhvr>
                                      <p:to>
                                        <p:strVal val="visible"/>
                                      </p:to>
                                    </p:set>
                                    <p:animEffect transition="in" filter="fade">
                                      <p:cBhvr>
                                        <p:cTn id="21" dur="1000"/>
                                        <p:tgtEl>
                                          <p:spTgt spid="1102851">
                                            <p:txEl>
                                              <p:pRg st="12" end="1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02851">
                                            <p:txEl>
                                              <p:pRg st="14" end="14"/>
                                            </p:txEl>
                                          </p:spTgt>
                                        </p:tgtEl>
                                        <p:attrNameLst>
                                          <p:attrName>style.visibility</p:attrName>
                                        </p:attrNameLst>
                                      </p:cBhvr>
                                      <p:to>
                                        <p:strVal val="visible"/>
                                      </p:to>
                                    </p:set>
                                    <p:animEffect transition="in" filter="fade">
                                      <p:cBhvr>
                                        <p:cTn id="24" dur="1000"/>
                                        <p:tgtEl>
                                          <p:spTgt spid="1102851">
                                            <p:txEl>
                                              <p:pRg st="14" end="1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102851">
                                            <p:txEl>
                                              <p:pRg st="16" end="16"/>
                                            </p:txEl>
                                          </p:spTgt>
                                        </p:tgtEl>
                                        <p:attrNameLst>
                                          <p:attrName>style.visibility</p:attrName>
                                        </p:attrNameLst>
                                      </p:cBhvr>
                                      <p:to>
                                        <p:strVal val="visible"/>
                                      </p:to>
                                    </p:set>
                                    <p:animEffect transition="in" filter="fade">
                                      <p:cBhvr>
                                        <p:cTn id="29" dur="1000"/>
                                        <p:tgtEl>
                                          <p:spTgt spid="1102851">
                                            <p:txEl>
                                              <p:pRg st="16" end="1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02851">
                                            <p:txEl>
                                              <p:pRg st="18" end="18"/>
                                            </p:txEl>
                                          </p:spTgt>
                                        </p:tgtEl>
                                        <p:attrNameLst>
                                          <p:attrName>style.visibility</p:attrName>
                                        </p:attrNameLst>
                                      </p:cBhvr>
                                      <p:to>
                                        <p:strVal val="visible"/>
                                      </p:to>
                                    </p:set>
                                    <p:animEffect transition="in" filter="fade">
                                      <p:cBhvr>
                                        <p:cTn id="32" dur="1000"/>
                                        <p:tgtEl>
                                          <p:spTgt spid="1102851">
                                            <p:txEl>
                                              <p:pRg st="18" end="1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02851">
                                            <p:txEl>
                                              <p:pRg st="20" end="20"/>
                                            </p:txEl>
                                          </p:spTgt>
                                        </p:tgtEl>
                                        <p:attrNameLst>
                                          <p:attrName>style.visibility</p:attrName>
                                        </p:attrNameLst>
                                      </p:cBhvr>
                                      <p:to>
                                        <p:strVal val="visible"/>
                                      </p:to>
                                    </p:set>
                                    <p:animEffect transition="in" filter="fade">
                                      <p:cBhvr>
                                        <p:cTn id="35" dur="1000"/>
                                        <p:tgtEl>
                                          <p:spTgt spid="1102851">
                                            <p:txEl>
                                              <p:pRg st="20" end="2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02851">
                                            <p:txEl>
                                              <p:pRg st="22" end="22"/>
                                            </p:txEl>
                                          </p:spTgt>
                                        </p:tgtEl>
                                        <p:attrNameLst>
                                          <p:attrName>style.visibility</p:attrName>
                                        </p:attrNameLst>
                                      </p:cBhvr>
                                      <p:to>
                                        <p:strVal val="visible"/>
                                      </p:to>
                                    </p:set>
                                    <p:animEffect transition="in" filter="fade">
                                      <p:cBhvr>
                                        <p:cTn id="38" dur="1000"/>
                                        <p:tgtEl>
                                          <p:spTgt spid="1102851">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C0483810-B922-4FBC-BA47-CEF76AB27D65}" type="slidenum">
              <a:rPr lang="en-US" altLang="en-US" sz="800">
                <a:solidFill>
                  <a:srgbClr val="660066"/>
                </a:solidFill>
                <a:latin typeface="Arial" panose="020B0604020202020204" pitchFamily="34" charset="0"/>
              </a:rPr>
              <a:pPr eaLnBrk="1" hangingPunct="1"/>
              <a:t>17</a:t>
            </a:fld>
            <a:endParaRPr lang="en-US" altLang="en-US" sz="800">
              <a:solidFill>
                <a:srgbClr val="660066"/>
              </a:solidFill>
              <a:latin typeface="Arial" panose="020B0604020202020204" pitchFamily="34" charset="0"/>
            </a:endParaRPr>
          </a:p>
        </p:txBody>
      </p:sp>
      <p:sp>
        <p:nvSpPr>
          <p:cNvPr id="31747" name="Rectangle 2"/>
          <p:cNvSpPr>
            <a:spLocks noGrp="1" noChangeArrowheads="1"/>
          </p:cNvSpPr>
          <p:nvPr>
            <p:ph type="title"/>
          </p:nvPr>
        </p:nvSpPr>
        <p:spPr/>
        <p:txBody>
          <a:bodyPr/>
          <a:lstStyle/>
          <a:p>
            <a:pPr eaLnBrk="1" hangingPunct="1"/>
            <a:r>
              <a:rPr lang="en-US" altLang="en-US" b="1" smtClean="0">
                <a:solidFill>
                  <a:srgbClr val="660066"/>
                </a:solidFill>
              </a:rPr>
              <a:t>The Choice Set</a:t>
            </a:r>
          </a:p>
        </p:txBody>
      </p:sp>
      <p:sp>
        <p:nvSpPr>
          <p:cNvPr id="31748" name="Rectangle 3"/>
          <p:cNvSpPr>
            <a:spLocks noGrp="1" noChangeArrowheads="1"/>
          </p:cNvSpPr>
          <p:nvPr>
            <p:ph type="body" idx="1"/>
          </p:nvPr>
        </p:nvSpPr>
        <p:spPr/>
        <p:txBody>
          <a:bodyPr/>
          <a:lstStyle/>
          <a:p>
            <a:pPr eaLnBrk="1" hangingPunct="1">
              <a:lnSpc>
                <a:spcPct val="90000"/>
              </a:lnSpc>
            </a:pPr>
            <a:r>
              <a:rPr lang="en-US" altLang="en-US" sz="2800" smtClean="0"/>
              <a:t>The choice set has three characteristics:</a:t>
            </a:r>
          </a:p>
          <a:p>
            <a:pPr eaLnBrk="1" hangingPunct="1">
              <a:lnSpc>
                <a:spcPct val="90000"/>
              </a:lnSpc>
            </a:pPr>
            <a:endParaRPr lang="en-US" altLang="en-US" sz="2800" smtClean="0"/>
          </a:p>
          <a:p>
            <a:pPr lvl="1" eaLnBrk="1" hangingPunct="1">
              <a:lnSpc>
                <a:spcPct val="90000"/>
              </a:lnSpc>
            </a:pPr>
            <a:r>
              <a:rPr lang="en-US" altLang="en-US" sz="2400" smtClean="0"/>
              <a:t>The alternatives must be </a:t>
            </a:r>
            <a:r>
              <a:rPr lang="en-US" altLang="en-US" sz="2400" smtClean="0">
                <a:solidFill>
                  <a:schemeClr val="hlink"/>
                </a:solidFill>
              </a:rPr>
              <a:t>mutually exclusive</a:t>
            </a:r>
            <a:r>
              <a:rPr lang="en-US" altLang="en-US" sz="2400" smtClean="0"/>
              <a:t> (from the decision maker’s perspective).</a:t>
            </a:r>
          </a:p>
          <a:p>
            <a:pPr lvl="1" eaLnBrk="1" hangingPunct="1">
              <a:lnSpc>
                <a:spcPct val="90000"/>
              </a:lnSpc>
            </a:pPr>
            <a:endParaRPr lang="en-US" altLang="en-US" sz="2400" smtClean="0"/>
          </a:p>
          <a:p>
            <a:pPr lvl="1" eaLnBrk="1" hangingPunct="1">
              <a:lnSpc>
                <a:spcPct val="90000"/>
              </a:lnSpc>
            </a:pPr>
            <a:r>
              <a:rPr lang="en-US" altLang="en-US" sz="2400" smtClean="0"/>
              <a:t>The choice set must be </a:t>
            </a:r>
            <a:r>
              <a:rPr lang="en-US" altLang="en-US" sz="2400" smtClean="0">
                <a:solidFill>
                  <a:schemeClr val="hlink"/>
                </a:solidFill>
              </a:rPr>
              <a:t>exhaustive</a:t>
            </a:r>
            <a:r>
              <a:rPr lang="en-US" altLang="en-US" sz="2400" smtClean="0"/>
              <a:t> (all possible alternatives should be included).</a:t>
            </a:r>
          </a:p>
          <a:p>
            <a:pPr lvl="1" eaLnBrk="1" hangingPunct="1">
              <a:lnSpc>
                <a:spcPct val="90000"/>
              </a:lnSpc>
            </a:pPr>
            <a:endParaRPr lang="en-US" altLang="en-US" sz="2400" smtClean="0"/>
          </a:p>
          <a:p>
            <a:pPr lvl="1" eaLnBrk="1" hangingPunct="1">
              <a:lnSpc>
                <a:spcPct val="90000"/>
              </a:lnSpc>
            </a:pPr>
            <a:r>
              <a:rPr lang="en-US" altLang="en-US" sz="2400" smtClean="0"/>
              <a:t>The number of alternatives must be </a:t>
            </a:r>
            <a:r>
              <a:rPr lang="en-US" altLang="en-US" sz="2400" smtClean="0">
                <a:solidFill>
                  <a:schemeClr val="hlink"/>
                </a:solidFill>
              </a:rPr>
              <a:t>finite</a:t>
            </a:r>
            <a:r>
              <a:rPr lang="en-US" altLang="en-US" sz="2400" smtClean="0"/>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87B99135-24C5-4AD7-AC72-55EB163F7948}" type="slidenum">
              <a:rPr lang="en-US" altLang="en-US" sz="800">
                <a:solidFill>
                  <a:srgbClr val="660066"/>
                </a:solidFill>
                <a:latin typeface="Arial" panose="020B0604020202020204" pitchFamily="34" charset="0"/>
              </a:rPr>
              <a:pPr eaLnBrk="1" hangingPunct="1"/>
              <a:t>18</a:t>
            </a:fld>
            <a:endParaRPr lang="en-US" altLang="en-US" sz="800">
              <a:solidFill>
                <a:srgbClr val="660066"/>
              </a:solidFill>
              <a:latin typeface="Arial" panose="020B0604020202020204" pitchFamily="34" charset="0"/>
            </a:endParaRPr>
          </a:p>
        </p:txBody>
      </p:sp>
      <p:sp>
        <p:nvSpPr>
          <p:cNvPr id="32771" name="Rectangle 61"/>
          <p:cNvSpPr>
            <a:spLocks noChangeArrowheads="1"/>
          </p:cNvSpPr>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4400" b="1">
              <a:solidFill>
                <a:srgbClr val="660066"/>
              </a:solidFill>
              <a:latin typeface="Arial" panose="020B0604020202020204" pitchFamily="34" charset="0"/>
            </a:endParaRPr>
          </a:p>
        </p:txBody>
      </p:sp>
      <p:grpSp>
        <p:nvGrpSpPr>
          <p:cNvPr id="32772" name="Group 64"/>
          <p:cNvGrpSpPr>
            <a:grpSpLocks/>
          </p:cNvGrpSpPr>
          <p:nvPr/>
        </p:nvGrpSpPr>
        <p:grpSpPr bwMode="auto">
          <a:xfrm>
            <a:off x="152400" y="1881188"/>
            <a:ext cx="6429375" cy="3276600"/>
            <a:chOff x="594" y="1179"/>
            <a:chExt cx="4050" cy="2064"/>
          </a:xfrm>
        </p:grpSpPr>
        <p:pic>
          <p:nvPicPr>
            <p:cNvPr id="32774" name="Picture 4" descr="bd0642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 y="1797"/>
              <a:ext cx="111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descr="bd0614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6" y="1509"/>
              <a:ext cx="735"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15"/>
            <p:cNvSpPr txBox="1">
              <a:spLocks noChangeArrowheads="1"/>
            </p:cNvSpPr>
            <p:nvPr/>
          </p:nvSpPr>
          <p:spPr bwMode="auto">
            <a:xfrm>
              <a:off x="870" y="2271"/>
              <a:ext cx="67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sz="1800" b="1">
                  <a:solidFill>
                    <a:schemeClr val="folHlink"/>
                  </a:solidFill>
                  <a:latin typeface="Arial" panose="020B0604020202020204" pitchFamily="34" charset="0"/>
                </a:rPr>
                <a:t>Home</a:t>
              </a:r>
            </a:p>
          </p:txBody>
        </p:sp>
        <p:sp>
          <p:nvSpPr>
            <p:cNvPr id="32777" name="Text Box 16"/>
            <p:cNvSpPr txBox="1">
              <a:spLocks noChangeArrowheads="1"/>
            </p:cNvSpPr>
            <p:nvPr/>
          </p:nvSpPr>
          <p:spPr bwMode="auto">
            <a:xfrm>
              <a:off x="3972" y="1401"/>
              <a:ext cx="67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sz="1800" b="1">
                  <a:solidFill>
                    <a:schemeClr val="folHlink"/>
                  </a:solidFill>
                  <a:latin typeface="Arial" panose="020B0604020202020204" pitchFamily="34" charset="0"/>
                </a:rPr>
                <a:t>Work</a:t>
              </a:r>
            </a:p>
          </p:txBody>
        </p:sp>
        <p:sp>
          <p:nvSpPr>
            <p:cNvPr id="32778" name="Text Box 32"/>
            <p:cNvSpPr txBox="1">
              <a:spLocks noChangeArrowheads="1"/>
            </p:cNvSpPr>
            <p:nvPr/>
          </p:nvSpPr>
          <p:spPr bwMode="auto">
            <a:xfrm>
              <a:off x="2160" y="2463"/>
              <a:ext cx="92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b="1">
                  <a:latin typeface="Arial" panose="020B0604020202020204" pitchFamily="34" charset="0"/>
                </a:rPr>
                <a:t>walking/</a:t>
              </a:r>
            </a:p>
            <a:p>
              <a:r>
                <a:rPr lang="en-US" altLang="en-US" b="1">
                  <a:latin typeface="Arial" panose="020B0604020202020204" pitchFamily="34" charset="0"/>
                </a:rPr>
                <a:t>bicycling</a:t>
              </a:r>
            </a:p>
          </p:txBody>
        </p:sp>
        <p:sp>
          <p:nvSpPr>
            <p:cNvPr id="32779" name="Line 39"/>
            <p:cNvSpPr>
              <a:spLocks noChangeShapeType="1"/>
            </p:cNvSpPr>
            <p:nvPr/>
          </p:nvSpPr>
          <p:spPr bwMode="auto">
            <a:xfrm>
              <a:off x="1770" y="2004"/>
              <a:ext cx="1824" cy="0"/>
            </a:xfrm>
            <a:prstGeom prst="line">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cxnSp>
          <p:nvCxnSpPr>
            <p:cNvPr id="32780" name="AutoShape 50"/>
            <p:cNvCxnSpPr>
              <a:cxnSpLocks noChangeShapeType="1"/>
              <a:stCxn id="32774" idx="0"/>
              <a:endCxn id="32775" idx="0"/>
            </p:cNvCxnSpPr>
            <p:nvPr/>
          </p:nvCxnSpPr>
          <p:spPr bwMode="auto">
            <a:xfrm rot="-5400000">
              <a:off x="2448" y="210"/>
              <a:ext cx="288" cy="2885"/>
            </a:xfrm>
            <a:prstGeom prst="curvedConnector3">
              <a:avLst>
                <a:gd name="adj1" fmla="val 150000"/>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1" name="AutoShape 56"/>
            <p:cNvCxnSpPr>
              <a:cxnSpLocks noChangeShapeType="1"/>
            </p:cNvCxnSpPr>
            <p:nvPr/>
          </p:nvCxnSpPr>
          <p:spPr bwMode="auto">
            <a:xfrm rot="5400000" flipH="1" flipV="1">
              <a:off x="2550" y="1026"/>
              <a:ext cx="192" cy="2784"/>
            </a:xfrm>
            <a:prstGeom prst="curvedConnector3">
              <a:avLst>
                <a:gd name="adj1" fmla="val -74481"/>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2" name="Text Box 58"/>
            <p:cNvSpPr txBox="1">
              <a:spLocks noChangeArrowheads="1"/>
            </p:cNvSpPr>
            <p:nvPr/>
          </p:nvSpPr>
          <p:spPr bwMode="auto">
            <a:xfrm>
              <a:off x="2274" y="1821"/>
              <a:ext cx="672"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b="1">
                  <a:latin typeface="Arial" panose="020B0604020202020204" pitchFamily="34" charset="0"/>
                </a:rPr>
                <a:t>taking transit</a:t>
              </a:r>
            </a:p>
          </p:txBody>
        </p:sp>
        <p:sp>
          <p:nvSpPr>
            <p:cNvPr id="32783" name="Text Box 59"/>
            <p:cNvSpPr txBox="1">
              <a:spLocks noChangeArrowheads="1"/>
            </p:cNvSpPr>
            <p:nvPr/>
          </p:nvSpPr>
          <p:spPr bwMode="auto">
            <a:xfrm>
              <a:off x="2238" y="117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b="1">
                  <a:latin typeface="Arial" panose="020B0604020202020204" pitchFamily="34" charset="0"/>
                </a:rPr>
                <a:t>driving</a:t>
              </a:r>
            </a:p>
          </p:txBody>
        </p:sp>
        <p:cxnSp>
          <p:nvCxnSpPr>
            <p:cNvPr id="32784" name="AutoShape 62"/>
            <p:cNvCxnSpPr>
              <a:cxnSpLocks noChangeShapeType="1"/>
            </p:cNvCxnSpPr>
            <p:nvPr/>
          </p:nvCxnSpPr>
          <p:spPr bwMode="auto">
            <a:xfrm rot="5400000" flipH="1" flipV="1">
              <a:off x="2490" y="1416"/>
              <a:ext cx="192" cy="2784"/>
            </a:xfrm>
            <a:prstGeom prst="curvedConnector3">
              <a:avLst>
                <a:gd name="adj1" fmla="val -74481"/>
              </a:avLst>
            </a:prstGeom>
            <a:noFill/>
            <a:ln w="3175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5" name="Text Box 63"/>
            <p:cNvSpPr txBox="1">
              <a:spLocks noChangeArrowheads="1"/>
            </p:cNvSpPr>
            <p:nvPr/>
          </p:nvSpPr>
          <p:spPr bwMode="auto">
            <a:xfrm>
              <a:off x="2298" y="3051"/>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r>
                <a:rPr lang="en-US" altLang="en-US" b="1">
                  <a:latin typeface="Arial" panose="020B0604020202020204" pitchFamily="34" charset="0"/>
                </a:rPr>
                <a:t>other</a:t>
              </a:r>
            </a:p>
          </p:txBody>
        </p:sp>
      </p:grpSp>
      <p:sp>
        <p:nvSpPr>
          <p:cNvPr id="32773" name="Rectangle 66"/>
          <p:cNvSpPr>
            <a:spLocks noChangeArrowheads="1"/>
          </p:cNvSpPr>
          <p:nvPr/>
        </p:nvSpPr>
        <p:spPr bwMode="auto">
          <a:xfrm>
            <a:off x="6486525" y="3086100"/>
            <a:ext cx="265747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20000"/>
              </a:spcBef>
              <a:buClr>
                <a:schemeClr val="bg2"/>
              </a:buClr>
              <a:buSzPct val="75000"/>
              <a:buFont typeface="Wingdings" panose="05000000000000000000" pitchFamily="2" charset="2"/>
              <a:buChar char="n"/>
            </a:pPr>
            <a:r>
              <a:rPr lang="en-US" altLang="en-US" sz="1600" b="1" i="1">
                <a:latin typeface="Arial" panose="020B0604020202020204" pitchFamily="34" charset="0"/>
              </a:rPr>
              <a:t>Other:</a:t>
            </a:r>
            <a:r>
              <a:rPr lang="en-US" altLang="en-US" sz="1600">
                <a:latin typeface="Arial" panose="020B0604020202020204" pitchFamily="34" charset="0"/>
              </a:rPr>
              <a:t> makes the choice set exhaustive</a:t>
            </a:r>
          </a:p>
          <a:p>
            <a:pPr algn="l" eaLnBrk="1" hangingPunct="1">
              <a:spcBef>
                <a:spcPct val="20000"/>
              </a:spcBef>
              <a:buClr>
                <a:schemeClr val="bg2"/>
              </a:buClr>
              <a:buSzPct val="75000"/>
              <a:buFont typeface="Wingdings" panose="05000000000000000000" pitchFamily="2" charset="2"/>
              <a:buChar char="n"/>
            </a:pPr>
            <a:endParaRPr lang="en-US" altLang="en-US" sz="1600">
              <a:latin typeface="Arial" panose="020B0604020202020204" pitchFamily="34" charset="0"/>
            </a:endParaRPr>
          </a:p>
          <a:p>
            <a:pPr algn="l" eaLnBrk="1" hangingPunct="1">
              <a:spcBef>
                <a:spcPct val="20000"/>
              </a:spcBef>
              <a:buClr>
                <a:schemeClr val="bg2"/>
              </a:buClr>
              <a:buSzPct val="75000"/>
              <a:buFont typeface="Wingdings" panose="05000000000000000000" pitchFamily="2" charset="2"/>
              <a:buChar char="n"/>
            </a:pPr>
            <a:r>
              <a:rPr lang="en-US" altLang="en-US" sz="1600">
                <a:latin typeface="Arial" panose="020B0604020202020204" pitchFamily="34" charset="0"/>
              </a:rPr>
              <a:t>The choice set may include combination of alternatives. </a:t>
            </a:r>
          </a:p>
          <a:p>
            <a:pPr lvl="1" algn="l" eaLnBrk="1" hangingPunct="1">
              <a:spcBef>
                <a:spcPct val="20000"/>
              </a:spcBef>
              <a:buClr>
                <a:schemeClr val="accent2"/>
              </a:buClr>
              <a:buSzPct val="80000"/>
              <a:buFont typeface="Wingdings" panose="05000000000000000000" pitchFamily="2" charset="2"/>
              <a:buChar char="¨"/>
            </a:pPr>
            <a:r>
              <a:rPr lang="en-US" altLang="en-US">
                <a:latin typeface="Arial" panose="020B0604020202020204" pitchFamily="34" charset="0"/>
              </a:rPr>
              <a:t>Driving a car to train station and then taking train to work</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3A588F7A-110F-462E-9946-CFD45A2AF25D}" type="slidenum">
              <a:rPr lang="en-US" altLang="en-US" sz="800">
                <a:solidFill>
                  <a:srgbClr val="660066"/>
                </a:solidFill>
                <a:latin typeface="Arial" panose="020B0604020202020204" pitchFamily="34" charset="0"/>
              </a:rPr>
              <a:pPr eaLnBrk="1" hangingPunct="1"/>
              <a:t>19</a:t>
            </a:fld>
            <a:endParaRPr lang="en-US" altLang="en-US" sz="800">
              <a:solidFill>
                <a:srgbClr val="660066"/>
              </a:solidFill>
              <a:latin typeface="Arial" panose="020B0604020202020204" pitchFamily="34" charset="0"/>
            </a:endParaRPr>
          </a:p>
        </p:txBody>
      </p:sp>
      <p:sp>
        <p:nvSpPr>
          <p:cNvPr id="33795" name="Rectangle 2"/>
          <p:cNvSpPr>
            <a:spLocks noGrp="1" noChangeArrowheads="1"/>
          </p:cNvSpPr>
          <p:nvPr>
            <p:ph type="title"/>
          </p:nvPr>
        </p:nvSpPr>
        <p:spPr/>
        <p:txBody>
          <a:bodyPr/>
          <a:lstStyle/>
          <a:p>
            <a:pPr eaLnBrk="1" hangingPunct="1"/>
            <a:r>
              <a:rPr lang="en-US" altLang="en-US" sz="4000" b="1" smtClean="0">
                <a:solidFill>
                  <a:srgbClr val="660066"/>
                </a:solidFill>
              </a:rPr>
              <a:t>Elements of Choice Decision Process: </a:t>
            </a:r>
            <a:r>
              <a:rPr lang="en-US" altLang="en-US" sz="4000" i="1" smtClean="0">
                <a:solidFill>
                  <a:srgbClr val="660066"/>
                </a:solidFill>
              </a:rPr>
              <a:t>Attributes of Alternatives</a:t>
            </a:r>
          </a:p>
        </p:txBody>
      </p:sp>
      <p:sp>
        <p:nvSpPr>
          <p:cNvPr id="33796" name="Rectangle 3"/>
          <p:cNvSpPr>
            <a:spLocks noGrp="1" noChangeArrowheads="1"/>
          </p:cNvSpPr>
          <p:nvPr>
            <p:ph type="body" idx="1"/>
          </p:nvPr>
        </p:nvSpPr>
        <p:spPr>
          <a:xfrm>
            <a:off x="457200" y="1981200"/>
            <a:ext cx="8229600" cy="4591050"/>
          </a:xfrm>
        </p:spPr>
        <p:txBody>
          <a:bodyPr/>
          <a:lstStyle/>
          <a:p>
            <a:pPr eaLnBrk="1" hangingPunct="1">
              <a:lnSpc>
                <a:spcPct val="80000"/>
              </a:lnSpc>
            </a:pPr>
            <a:r>
              <a:rPr lang="en-US" altLang="en-US" sz="1600" dirty="0" smtClean="0"/>
              <a:t>The alternatives in a choice process are characterized by a set of attribute values.</a:t>
            </a:r>
          </a:p>
          <a:p>
            <a:pPr eaLnBrk="1" hangingPunct="1">
              <a:lnSpc>
                <a:spcPct val="80000"/>
              </a:lnSpc>
            </a:pPr>
            <a:endParaRPr lang="en-US" altLang="en-US" sz="1600" dirty="0" smtClean="0"/>
          </a:p>
          <a:p>
            <a:pPr lvl="1" eaLnBrk="1" hangingPunct="1">
              <a:lnSpc>
                <a:spcPct val="80000"/>
              </a:lnSpc>
            </a:pPr>
            <a:r>
              <a:rPr lang="en-US" altLang="en-US" sz="1400" dirty="0" smtClean="0">
                <a:solidFill>
                  <a:schemeClr val="hlink"/>
                </a:solidFill>
              </a:rPr>
              <a:t>Generic attributes:</a:t>
            </a:r>
            <a:r>
              <a:rPr lang="en-US" altLang="en-US" sz="1400" dirty="0" smtClean="0"/>
              <a:t> Apply to all alternatives equally</a:t>
            </a:r>
            <a:endParaRPr lang="en-US" altLang="en-US" sz="500" dirty="0" smtClean="0"/>
          </a:p>
          <a:p>
            <a:pPr lvl="3" eaLnBrk="1" hangingPunct="1">
              <a:lnSpc>
                <a:spcPct val="80000"/>
              </a:lnSpc>
            </a:pPr>
            <a:endParaRPr lang="en-US" altLang="en-US" sz="1000" dirty="0" smtClean="0"/>
          </a:p>
          <a:p>
            <a:pPr lvl="1" eaLnBrk="1" hangingPunct="1">
              <a:lnSpc>
                <a:spcPct val="80000"/>
              </a:lnSpc>
            </a:pPr>
            <a:r>
              <a:rPr lang="en-US" altLang="en-US" sz="1400" dirty="0" smtClean="0">
                <a:solidFill>
                  <a:schemeClr val="hlink"/>
                </a:solidFill>
              </a:rPr>
              <a:t>Alternative-specific attributes:</a:t>
            </a:r>
            <a:r>
              <a:rPr lang="en-US" altLang="en-US" sz="1400" dirty="0" smtClean="0"/>
              <a:t> Apply to one or a subset of alternatives </a:t>
            </a:r>
          </a:p>
          <a:p>
            <a:pPr lvl="1" eaLnBrk="1" hangingPunct="1">
              <a:lnSpc>
                <a:spcPct val="80000"/>
              </a:lnSpc>
            </a:pPr>
            <a:endParaRPr lang="en-US" altLang="en-US" sz="500" dirty="0" smtClean="0"/>
          </a:p>
          <a:p>
            <a:pPr lvl="2" eaLnBrk="1" hangingPunct="1">
              <a:lnSpc>
                <a:spcPct val="80000"/>
              </a:lnSpc>
            </a:pPr>
            <a:r>
              <a:rPr lang="en-US" altLang="en-US" sz="1200" dirty="0" smtClean="0"/>
              <a:t>Wait time at a transit stop or transfer time at a transit transfer point are relevant only to the transit modes</a:t>
            </a:r>
          </a:p>
          <a:p>
            <a:pPr lvl="2" eaLnBrk="1" hangingPunct="1">
              <a:lnSpc>
                <a:spcPct val="80000"/>
              </a:lnSpc>
            </a:pPr>
            <a:endParaRPr lang="en-US" altLang="en-US" sz="1200" dirty="0" smtClean="0"/>
          </a:p>
          <a:p>
            <a:pPr eaLnBrk="1" hangingPunct="1">
              <a:lnSpc>
                <a:spcPct val="80000"/>
              </a:lnSpc>
            </a:pPr>
            <a:r>
              <a:rPr lang="en-US" altLang="en-US" sz="1600" dirty="0" smtClean="0"/>
              <a:t>The attractiveness of an alternative is determined by the value of its attributes.</a:t>
            </a:r>
          </a:p>
          <a:p>
            <a:pPr eaLnBrk="1" hangingPunct="1">
              <a:lnSpc>
                <a:spcPct val="80000"/>
              </a:lnSpc>
            </a:pPr>
            <a:endParaRPr lang="en-US" altLang="en-US" sz="1600" dirty="0" smtClean="0"/>
          </a:p>
          <a:p>
            <a:pPr eaLnBrk="1" hangingPunct="1">
              <a:lnSpc>
                <a:spcPct val="80000"/>
              </a:lnSpc>
            </a:pPr>
            <a:r>
              <a:rPr lang="en-US" altLang="en-US" sz="1600" dirty="0" smtClean="0"/>
              <a:t>The measure of uncertainty about an attribute can also be included as part of the attribute vector in addition to the attribute itself. </a:t>
            </a:r>
          </a:p>
          <a:p>
            <a:pPr eaLnBrk="1" hangingPunct="1">
              <a:lnSpc>
                <a:spcPct val="80000"/>
              </a:lnSpc>
            </a:pPr>
            <a:endParaRPr lang="en-US" altLang="en-US" sz="800" dirty="0" smtClean="0"/>
          </a:p>
          <a:p>
            <a:pPr lvl="1" eaLnBrk="1" hangingPunct="1">
              <a:lnSpc>
                <a:spcPct val="80000"/>
              </a:lnSpc>
            </a:pPr>
            <a:r>
              <a:rPr lang="en-US" altLang="en-US" sz="1200" dirty="0" smtClean="0"/>
              <a:t>For example, if travel time by transit is not fixed, the expected value of transit travel time and a measure of uncertainty of the transit travel time can both be included as attributes of transit.</a:t>
            </a:r>
          </a:p>
          <a:p>
            <a:pPr lvl="1" eaLnBrk="1" hangingPunct="1">
              <a:lnSpc>
                <a:spcPct val="80000"/>
              </a:lnSpc>
            </a:pPr>
            <a:endParaRPr lang="en-US" altLang="en-US" sz="1600" dirty="0" smtClean="0"/>
          </a:p>
          <a:p>
            <a:pPr eaLnBrk="1" hangingPunct="1">
              <a:lnSpc>
                <a:spcPct val="80000"/>
              </a:lnSpc>
            </a:pPr>
            <a:r>
              <a:rPr lang="en-US" altLang="en-US" sz="1600" dirty="0" smtClean="0"/>
              <a:t>Important to identify policy-related attributes! </a:t>
            </a:r>
          </a:p>
          <a:p>
            <a:pPr eaLnBrk="1" hangingPunct="1">
              <a:lnSpc>
                <a:spcPct val="80000"/>
              </a:lnSpc>
            </a:pPr>
            <a:endParaRPr lang="en-US" altLang="en-US" sz="800" dirty="0" smtClean="0"/>
          </a:p>
          <a:p>
            <a:pPr lvl="1" eaLnBrk="1" hangingPunct="1">
              <a:lnSpc>
                <a:spcPct val="80000"/>
              </a:lnSpc>
            </a:pPr>
            <a:r>
              <a:rPr lang="en-US" altLang="en-US" sz="1200" dirty="0" smtClean="0"/>
              <a:t>Measure of services (travel time, frequency, reliability of service, etc.) and travel cost</a:t>
            </a:r>
          </a:p>
          <a:p>
            <a:pPr eaLnBrk="1" hangingPunct="1">
              <a:lnSpc>
                <a:spcPct val="80000"/>
              </a:lnSpc>
            </a:pPr>
            <a:endParaRPr lang="en-US" altLang="en-US" sz="1200" dirty="0" smtClean="0"/>
          </a:p>
          <a:p>
            <a:pPr lvl="1" eaLnBrk="1" hangingPunct="1">
              <a:lnSpc>
                <a:spcPct val="80000"/>
              </a:lnSpc>
            </a:pPr>
            <a:endParaRPr lang="en-US" altLang="en-US" sz="14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 </a:t>
            </a:r>
            <a:r>
              <a:rPr lang="en-US" i="1" dirty="0" smtClean="0"/>
              <a:t>Choice Modeling</a:t>
            </a:r>
            <a:endParaRPr lang="en-US" i="1" dirty="0"/>
          </a:p>
        </p:txBody>
      </p:sp>
      <p:sp>
        <p:nvSpPr>
          <p:cNvPr id="3" name="Content Placeholder 2"/>
          <p:cNvSpPr>
            <a:spLocks noGrp="1"/>
          </p:cNvSpPr>
          <p:nvPr>
            <p:ph sz="quarter" idx="1"/>
          </p:nvPr>
        </p:nvSpPr>
        <p:spPr/>
        <p:txBody>
          <a:bodyPr/>
          <a:lstStyle/>
          <a:p>
            <a:endParaRPr lang="en-US" dirty="0" smtClean="0"/>
          </a:p>
          <a:p>
            <a:r>
              <a:rPr lang="en-US" dirty="0" smtClean="0"/>
              <a:t>A set of tools to predict the choice behavior of a group of decision-makers in a specific choice context.</a:t>
            </a:r>
            <a:endParaRPr lang="en-US" dirty="0"/>
          </a:p>
        </p:txBody>
      </p:sp>
      <p:pic>
        <p:nvPicPr>
          <p:cNvPr id="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168" y="2819400"/>
            <a:ext cx="2125663" cy="29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Audio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49191598"/>
      </p:ext>
    </p:extLst>
  </p:cSld>
  <p:clrMapOvr>
    <a:masterClrMapping/>
  </p:clrMapOvr>
  <mc:AlternateContent xmlns:mc="http://schemas.openxmlformats.org/markup-compatibility/2006" xmlns:p14="http://schemas.microsoft.com/office/powerpoint/2010/main">
    <mc:Choice Requires="p14">
      <p:transition spd="slow" p14:dur="2000" advTm="34609"/>
    </mc:Choice>
    <mc:Fallback xmlns="">
      <p:transition spd="slow" advTm="3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mod="1">
    <p:ext uri="{3A86A75C-4F4B-4683-9AE1-C65F6400EC91}">
      <p14:laserTraceLst xmlns:p14="http://schemas.microsoft.com/office/powerpoint/2010/main">
        <p14:tracePtLst>
          <p14:tracePt t="11814" x="4413250" y="3568700"/>
          <p14:tracePt t="12199" x="4406900" y="3581400"/>
          <p14:tracePt t="12209" x="4387850" y="3606800"/>
          <p14:tracePt t="12220" x="4375150" y="3632200"/>
          <p14:tracePt t="12227" x="4311650" y="3778250"/>
          <p14:tracePt t="12253" x="4273550" y="3892550"/>
          <p14:tracePt t="12277" x="4260850" y="4044950"/>
          <p14:tracePt t="12302" x="4279900" y="4273550"/>
          <p14:tracePt t="12327" x="4349750" y="4425950"/>
          <p14:tracePt t="12353" x="4483100" y="4546600"/>
          <p14:tracePt t="12377" x="4546600" y="4584700"/>
          <p14:tracePt t="12402" x="4692650" y="4610100"/>
          <p14:tracePt t="12427" x="4794250" y="4610100"/>
          <p14:tracePt t="12451" x="5035550" y="4419600"/>
          <p14:tracePt t="12476" x="5283200" y="4197350"/>
          <p14:tracePt t="12501" x="5473700" y="3867150"/>
          <p14:tracePt t="12526" x="5486400" y="3702050"/>
          <p14:tracePt t="12551" x="5441950" y="3575050"/>
          <p14:tracePt t="12576" x="5372100" y="3511550"/>
          <p14:tracePt t="12601" x="5168900" y="3467100"/>
          <p14:tracePt t="12626" x="5016500" y="3479800"/>
          <p14:tracePt t="12651" x="4832350" y="3581400"/>
          <p14:tracePt t="12676" x="4457700" y="4083050"/>
          <p14:tracePt t="12701" x="4292600" y="4375150"/>
          <p14:tracePt t="12726" x="4222750" y="4686300"/>
          <p14:tracePt t="12751" x="4260850" y="4838700"/>
          <p14:tracePt t="12776" x="4381500" y="4984750"/>
          <p14:tracePt t="12801" x="4464050" y="5022850"/>
          <p14:tracePt t="12827" x="4660900" y="5003800"/>
          <p14:tracePt t="12851" x="4826000" y="4883150"/>
          <p14:tracePt t="12877" x="5080000" y="4508500"/>
          <p14:tracePt t="12902" x="5194300" y="4267200"/>
          <p14:tracePt t="12926" x="5257800" y="3962400"/>
          <p14:tracePt t="12951" x="5251450" y="3676650"/>
          <p14:tracePt t="12975" x="5194300" y="3549650"/>
          <p14:tracePt t="13001" x="5022850" y="3492500"/>
          <p14:tracePt t="13026" x="4857750" y="3511550"/>
          <p14:tracePt t="13050" x="4718050" y="3594100"/>
          <p14:tracePt t="13076" x="4514850" y="3956050"/>
          <p14:tracePt t="13101" x="4425950" y="4260850"/>
          <p14:tracePt t="13127" x="4413250" y="4438650"/>
          <p14:tracePt t="13150" x="4432300" y="4578350"/>
          <p14:tracePt t="13175" x="4502150" y="4673600"/>
          <p14:tracePt t="13200" x="4584700" y="4724400"/>
          <p14:tracePt t="13225" x="4711700" y="4743450"/>
          <p14:tracePt t="13250" x="4794250" y="4743450"/>
          <p14:tracePt t="13275" x="4883150" y="4705350"/>
          <p14:tracePt t="13300" x="4921250" y="4635500"/>
          <p14:tracePt t="13326" x="4972050" y="4406900"/>
          <p14:tracePt t="13350" x="4978400" y="4349750"/>
          <p14:tracePt t="13375" x="4978400" y="4286250"/>
          <p14:tracePt t="13400" x="4972050" y="4273550"/>
          <p14:tracePt t="13425" x="4927600" y="4260850"/>
          <p14:tracePt t="13450" x="4870450" y="4260850"/>
          <p14:tracePt t="13474" x="4781550" y="4305300"/>
          <p14:tracePt t="13500" x="4699000" y="4432300"/>
          <p14:tracePt t="13524" x="4667250" y="4546600"/>
          <p14:tracePt t="13549" x="4629150" y="4724400"/>
          <p14:tracePt t="13574" x="4648200" y="4806950"/>
          <p14:tracePt t="13599" x="4718050" y="4870450"/>
          <p14:tracePt t="13625" x="4794250" y="4883150"/>
          <p14:tracePt t="13649" x="5035550" y="4743450"/>
          <p14:tracePt t="13674" x="5245100" y="4432300"/>
          <p14:tracePt t="13699" x="5353050" y="4235450"/>
          <p14:tracePt t="13754" x="5353050" y="4216400"/>
          <p14:tracePt t="13754" x="5302250" y="4121150"/>
          <p14:tracePt t="13776" x="5181600" y="4057650"/>
          <p14:tracePt t="13799" x="5048250" y="3994150"/>
          <p14:tracePt t="13824" x="4851400" y="3994150"/>
          <p14:tracePt t="13849" x="4762500" y="4064000"/>
          <p14:tracePt t="13874" x="4686300" y="4267200"/>
          <p14:tracePt t="13901" x="4667250" y="4432300"/>
          <p14:tracePt t="13926" x="4648200" y="4603750"/>
          <p14:tracePt t="13948" x="4711700" y="4718050"/>
          <p14:tracePt t="13974" x="4762500" y="4743450"/>
          <p14:tracePt t="14000" x="4895850" y="4743450"/>
          <p14:tracePt t="14024" x="5035550" y="4711700"/>
          <p14:tracePt t="14048" x="5168900" y="4546600"/>
          <p14:tracePt t="14073" x="5238750" y="4387850"/>
          <p14:tracePt t="14098" x="5257800" y="4241800"/>
          <p14:tracePt t="14123" x="5245100" y="4210050"/>
          <p14:tracePt t="14149" x="5181600" y="4165600"/>
          <p14:tracePt t="14173" x="5130800" y="4146550"/>
          <p14:tracePt t="14198" x="5035550" y="4146550"/>
          <p14:tracePt t="14224" x="4927600" y="4171950"/>
          <p14:tracePt t="14248" x="4794250" y="4298950"/>
          <p14:tracePt t="14273" x="4749800" y="4445000"/>
          <p14:tracePt t="14298" x="4699000" y="4610100"/>
          <p14:tracePt t="15417"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718865F1-000F-419B-9749-32B44150261F}" type="slidenum">
              <a:rPr lang="en-US" altLang="en-US" sz="800">
                <a:solidFill>
                  <a:srgbClr val="660066"/>
                </a:solidFill>
                <a:latin typeface="Arial" panose="020B0604020202020204" pitchFamily="34" charset="0"/>
              </a:rPr>
              <a:pPr eaLnBrk="1" hangingPunct="1"/>
              <a:t>20</a:t>
            </a:fld>
            <a:endParaRPr lang="en-US" altLang="en-US" sz="800">
              <a:solidFill>
                <a:srgbClr val="660066"/>
              </a:solidFill>
              <a:latin typeface="Arial" panose="020B0604020202020204" pitchFamily="34" charset="0"/>
            </a:endParaRPr>
          </a:p>
        </p:txBody>
      </p:sp>
      <p:sp>
        <p:nvSpPr>
          <p:cNvPr id="34819" name="Rectangle 2"/>
          <p:cNvSpPr>
            <a:spLocks noGrp="1" noChangeArrowheads="1"/>
          </p:cNvSpPr>
          <p:nvPr>
            <p:ph type="title"/>
          </p:nvPr>
        </p:nvSpPr>
        <p:spPr/>
        <p:txBody>
          <a:bodyPr/>
          <a:lstStyle/>
          <a:p>
            <a:pPr eaLnBrk="1" hangingPunct="1"/>
            <a:r>
              <a:rPr lang="en-US" altLang="en-US" sz="4000" b="1" smtClean="0">
                <a:solidFill>
                  <a:srgbClr val="660066"/>
                </a:solidFill>
              </a:rPr>
              <a:t>Elements of Choice Decision Process: </a:t>
            </a:r>
            <a:r>
              <a:rPr lang="en-US" altLang="en-US" sz="4000" i="1" smtClean="0">
                <a:solidFill>
                  <a:srgbClr val="660066"/>
                </a:solidFill>
              </a:rPr>
              <a:t>Decision Rule</a:t>
            </a:r>
          </a:p>
        </p:txBody>
      </p:sp>
      <p:sp>
        <p:nvSpPr>
          <p:cNvPr id="1111043" name="Rectangle 3"/>
          <p:cNvSpPr>
            <a:spLocks noGrp="1" noChangeArrowheads="1"/>
          </p:cNvSpPr>
          <p:nvPr>
            <p:ph type="body" idx="1"/>
          </p:nvPr>
        </p:nvSpPr>
        <p:spPr>
          <a:xfrm>
            <a:off x="457200" y="1981200"/>
            <a:ext cx="8229600" cy="4391025"/>
          </a:xfrm>
        </p:spPr>
        <p:txBody>
          <a:bodyPr/>
          <a:lstStyle/>
          <a:p>
            <a:pPr eaLnBrk="1" hangingPunct="1">
              <a:lnSpc>
                <a:spcPct val="80000"/>
              </a:lnSpc>
            </a:pPr>
            <a:r>
              <a:rPr lang="en-US" altLang="en-US" sz="1600" u="sng" smtClean="0">
                <a:solidFill>
                  <a:schemeClr val="hlink"/>
                </a:solidFill>
              </a:rPr>
              <a:t>Decision rule:</a:t>
            </a:r>
            <a:r>
              <a:rPr lang="en-US" altLang="en-US" sz="1600" smtClean="0"/>
              <a:t> A mechanism to process information and evaluate alternatives.</a:t>
            </a:r>
          </a:p>
          <a:p>
            <a:pPr eaLnBrk="1" hangingPunct="1">
              <a:lnSpc>
                <a:spcPct val="80000"/>
              </a:lnSpc>
            </a:pPr>
            <a:endParaRPr lang="en-US" altLang="en-US" sz="1600" smtClean="0"/>
          </a:p>
          <a:p>
            <a:pPr eaLnBrk="1" hangingPunct="1">
              <a:lnSpc>
                <a:spcPct val="80000"/>
              </a:lnSpc>
            </a:pPr>
            <a:r>
              <a:rPr lang="en-US" altLang="en-US" sz="1600" smtClean="0"/>
              <a:t>An individual invokes a decision rule to select an alternative from a choice set with two or more alternatives.</a:t>
            </a:r>
          </a:p>
          <a:p>
            <a:pPr eaLnBrk="1" hangingPunct="1">
              <a:lnSpc>
                <a:spcPct val="80000"/>
              </a:lnSpc>
            </a:pPr>
            <a:endParaRPr lang="en-US" altLang="en-US" sz="1600" smtClean="0"/>
          </a:p>
          <a:p>
            <a:pPr eaLnBrk="1" hangingPunct="1">
              <a:lnSpc>
                <a:spcPct val="80000"/>
              </a:lnSpc>
            </a:pPr>
            <a:r>
              <a:rPr lang="en-US" altLang="en-US" sz="1600" smtClean="0"/>
              <a:t>The wide variety of decision rules can be classified into four categories:</a:t>
            </a:r>
          </a:p>
          <a:p>
            <a:pPr eaLnBrk="1" hangingPunct="1">
              <a:lnSpc>
                <a:spcPct val="80000"/>
              </a:lnSpc>
            </a:pPr>
            <a:endParaRPr lang="en-US" altLang="en-US" sz="1600" smtClean="0"/>
          </a:p>
          <a:p>
            <a:pPr lvl="1" eaLnBrk="1" hangingPunct="1">
              <a:lnSpc>
                <a:spcPct val="80000"/>
              </a:lnSpc>
            </a:pPr>
            <a:r>
              <a:rPr lang="en-US" altLang="en-US" sz="1400" smtClean="0">
                <a:solidFill>
                  <a:schemeClr val="accent2"/>
                </a:solidFill>
              </a:rPr>
              <a:t>Dominance:</a:t>
            </a:r>
            <a:r>
              <a:rPr lang="en-US" altLang="en-US" sz="1400" smtClean="0"/>
              <a:t> An alternative is dominant with respect to another if it is dominant for at least one attribute and no worse for all other attributes.</a:t>
            </a:r>
          </a:p>
          <a:p>
            <a:pPr lvl="1" eaLnBrk="1" hangingPunct="1">
              <a:lnSpc>
                <a:spcPct val="80000"/>
              </a:lnSpc>
            </a:pPr>
            <a:endParaRPr lang="en-US" altLang="en-US" sz="1400" smtClean="0"/>
          </a:p>
          <a:p>
            <a:pPr lvl="1" eaLnBrk="1" hangingPunct="1">
              <a:lnSpc>
                <a:spcPct val="80000"/>
              </a:lnSpc>
            </a:pPr>
            <a:r>
              <a:rPr lang="en-US" altLang="en-US" sz="1400" smtClean="0">
                <a:solidFill>
                  <a:schemeClr val="accent2"/>
                </a:solidFill>
              </a:rPr>
              <a:t>Satisfaction:</a:t>
            </a:r>
            <a:r>
              <a:rPr lang="en-US" altLang="en-US" sz="1400" smtClean="0"/>
              <a:t> An alternative can be eliminated if it does not meet the “satisfaction criterion (defined by decision maker) of at least one attribute.</a:t>
            </a:r>
          </a:p>
          <a:p>
            <a:pPr lvl="1" eaLnBrk="1" hangingPunct="1">
              <a:lnSpc>
                <a:spcPct val="80000"/>
              </a:lnSpc>
            </a:pPr>
            <a:endParaRPr lang="en-US" altLang="en-US" sz="1400" smtClean="0"/>
          </a:p>
          <a:p>
            <a:pPr lvl="1" eaLnBrk="1" hangingPunct="1">
              <a:lnSpc>
                <a:spcPct val="80000"/>
              </a:lnSpc>
            </a:pPr>
            <a:r>
              <a:rPr lang="en-US" altLang="en-US" sz="1400" smtClean="0">
                <a:solidFill>
                  <a:schemeClr val="accent2"/>
                </a:solidFill>
              </a:rPr>
              <a:t>Lexicographic:</a:t>
            </a:r>
            <a:r>
              <a:rPr lang="en-US" altLang="en-US" sz="1400" smtClean="0"/>
              <a:t> Attributes are rank ordered by their level of “importance”. The alternative that is the most attractive for the most important attribute is chosen.</a:t>
            </a:r>
          </a:p>
          <a:p>
            <a:pPr lvl="1" eaLnBrk="1" hangingPunct="1">
              <a:lnSpc>
                <a:spcPct val="80000"/>
              </a:lnSpc>
            </a:pPr>
            <a:endParaRPr lang="en-US" altLang="en-US" sz="1400" smtClean="0"/>
          </a:p>
          <a:p>
            <a:pPr lvl="1" eaLnBrk="1" hangingPunct="1">
              <a:lnSpc>
                <a:spcPct val="80000"/>
              </a:lnSpc>
            </a:pPr>
            <a:endParaRPr lang="en-US" altLang="en-US" sz="1400" smtClean="0"/>
          </a:p>
          <a:p>
            <a:pPr lvl="1" eaLnBrk="1" hangingPunct="1">
              <a:lnSpc>
                <a:spcPct val="80000"/>
              </a:lnSpc>
            </a:pPr>
            <a:endParaRPr lang="en-US" altLang="en-US" sz="1400" smtClean="0"/>
          </a:p>
          <a:p>
            <a:pPr lvl="1" eaLnBrk="1" hangingPunct="1">
              <a:lnSpc>
                <a:spcPct val="80000"/>
              </a:lnSpc>
            </a:pPr>
            <a:endParaRPr lang="en-US" altLang="en-US" sz="1400" smtClean="0">
              <a:solidFill>
                <a:schemeClr val="accent2"/>
              </a:solidFill>
            </a:endParaRPr>
          </a:p>
          <a:p>
            <a:pPr lvl="1" eaLnBrk="1" hangingPunct="1">
              <a:lnSpc>
                <a:spcPct val="80000"/>
              </a:lnSpc>
            </a:pPr>
            <a:r>
              <a:rPr lang="en-US" altLang="en-US" sz="1400" smtClean="0">
                <a:solidFill>
                  <a:schemeClr val="accent2"/>
                </a:solidFill>
              </a:rPr>
              <a:t>Utility:</a:t>
            </a:r>
            <a:r>
              <a:rPr lang="en-US" altLang="en-US" sz="1400" smtClean="0"/>
              <a:t> …</a:t>
            </a:r>
          </a:p>
          <a:p>
            <a:pPr lvl="1" eaLnBrk="1" hangingPunct="1">
              <a:lnSpc>
                <a:spcPct val="80000"/>
              </a:lnSpc>
            </a:pPr>
            <a:endParaRPr lang="en-US" altLang="en-US" sz="1400" smtClean="0"/>
          </a:p>
          <a:p>
            <a:pPr eaLnBrk="1" hangingPunct="1">
              <a:lnSpc>
                <a:spcPct val="80000"/>
              </a:lnSpc>
            </a:pPr>
            <a:endParaRPr lang="en-US" altLang="en-US" sz="800" smtClean="0"/>
          </a:p>
        </p:txBody>
      </p:sp>
      <p:sp>
        <p:nvSpPr>
          <p:cNvPr id="1111047" name="Rectangle 7"/>
          <p:cNvSpPr>
            <a:spLocks noChangeArrowheads="1"/>
          </p:cNvSpPr>
          <p:nvPr/>
        </p:nvSpPr>
        <p:spPr bwMode="auto">
          <a:xfrm>
            <a:off x="1212850" y="5373688"/>
            <a:ext cx="7273925" cy="597087"/>
          </a:xfrm>
          <a:prstGeom prst="rect">
            <a:avLst/>
          </a:prstGeom>
          <a:solidFill>
            <a:srgbClr val="F3D1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marL="11430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lvl="1" algn="l" eaLnBrk="1" hangingPunct="1">
              <a:lnSpc>
                <a:spcPct val="80000"/>
              </a:lnSpc>
              <a:spcBef>
                <a:spcPct val="20000"/>
              </a:spcBef>
              <a:buClr>
                <a:schemeClr val="accent2"/>
              </a:buClr>
              <a:buSzPct val="80000"/>
              <a:buFont typeface="Wingdings" panose="05000000000000000000" pitchFamily="2" charset="2"/>
              <a:buNone/>
            </a:pPr>
            <a:r>
              <a:rPr lang="en-US" altLang="en-US" sz="1200" b="1" dirty="0">
                <a:latin typeface="Arial" panose="020B0604020202020204" pitchFamily="34" charset="0"/>
              </a:rPr>
              <a:t>Elimination by aspects: Satisfaction + Lexicographic</a:t>
            </a:r>
            <a:r>
              <a:rPr lang="en-US" altLang="en-US" dirty="0">
                <a:latin typeface="Arial" panose="020B0604020202020204" pitchFamily="34" charset="0"/>
              </a:rPr>
              <a:t>   </a:t>
            </a:r>
          </a:p>
          <a:p>
            <a:pPr lvl="1" algn="l" eaLnBrk="1" hangingPunct="1">
              <a:lnSpc>
                <a:spcPct val="80000"/>
              </a:lnSpc>
              <a:spcBef>
                <a:spcPct val="20000"/>
              </a:spcBef>
              <a:buClr>
                <a:schemeClr val="accent2"/>
              </a:buClr>
              <a:buSzPct val="80000"/>
              <a:buFont typeface="Wingdings" panose="05000000000000000000" pitchFamily="2" charset="2"/>
              <a:buNone/>
            </a:pPr>
            <a:r>
              <a:rPr lang="en-US" altLang="en-US" sz="1200" dirty="0">
                <a:latin typeface="Arial" panose="020B0604020202020204" pitchFamily="34" charset="0"/>
              </a:rPr>
              <a:t>Begin with the most important attribute and eliminate the alternatives that do not meet its criterion level. If two or more alternatives are left, </a:t>
            </a:r>
            <a:r>
              <a:rPr lang="en-US" altLang="en-US" sz="1200" dirty="0" smtClean="0">
                <a:latin typeface="Arial" panose="020B0604020202020204" pitchFamily="34" charset="0"/>
              </a:rPr>
              <a:t>continue </a:t>
            </a:r>
            <a:r>
              <a:rPr lang="en-US" altLang="en-US" sz="1200" dirty="0">
                <a:latin typeface="Arial" panose="020B0604020202020204" pitchFamily="34" charset="0"/>
              </a:rPr>
              <a:t>with the second most important attribute, and so forth.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11043">
                                            <p:txEl>
                                              <p:pRg st="6" end="6"/>
                                            </p:txEl>
                                          </p:spTgt>
                                        </p:tgtEl>
                                        <p:attrNameLst>
                                          <p:attrName>style.visibility</p:attrName>
                                        </p:attrNameLst>
                                      </p:cBhvr>
                                      <p:to>
                                        <p:strVal val="visible"/>
                                      </p:to>
                                    </p:set>
                                    <p:animEffect transition="in" filter="fade">
                                      <p:cBhvr>
                                        <p:cTn id="7" dur="1000"/>
                                        <p:tgtEl>
                                          <p:spTgt spid="1111043">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11043">
                                            <p:txEl>
                                              <p:pRg st="8" end="8"/>
                                            </p:txEl>
                                          </p:spTgt>
                                        </p:tgtEl>
                                        <p:attrNameLst>
                                          <p:attrName>style.visibility</p:attrName>
                                        </p:attrNameLst>
                                      </p:cBhvr>
                                      <p:to>
                                        <p:strVal val="visible"/>
                                      </p:to>
                                    </p:set>
                                    <p:animEffect transition="in" filter="fade">
                                      <p:cBhvr>
                                        <p:cTn id="12" dur="1000"/>
                                        <p:tgtEl>
                                          <p:spTgt spid="1111043">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11043">
                                            <p:txEl>
                                              <p:pRg st="10" end="10"/>
                                            </p:txEl>
                                          </p:spTgt>
                                        </p:tgtEl>
                                        <p:attrNameLst>
                                          <p:attrName>style.visibility</p:attrName>
                                        </p:attrNameLst>
                                      </p:cBhvr>
                                      <p:to>
                                        <p:strVal val="visible"/>
                                      </p:to>
                                    </p:set>
                                    <p:animEffect transition="in" filter="fade">
                                      <p:cBhvr>
                                        <p:cTn id="17" dur="1000"/>
                                        <p:tgtEl>
                                          <p:spTgt spid="1111043">
                                            <p:txEl>
                                              <p:pRg st="10" end="1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11047"/>
                                        </p:tgtEl>
                                        <p:attrNameLst>
                                          <p:attrName>style.visibility</p:attrName>
                                        </p:attrNameLst>
                                      </p:cBhvr>
                                      <p:to>
                                        <p:strVal val="visible"/>
                                      </p:to>
                                    </p:set>
                                    <p:animEffect transition="in" filter="fade">
                                      <p:cBhvr>
                                        <p:cTn id="22" dur="1000"/>
                                        <p:tgtEl>
                                          <p:spTgt spid="11110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111043">
                                            <p:txEl>
                                              <p:pRg st="15" end="15"/>
                                            </p:txEl>
                                          </p:spTgt>
                                        </p:tgtEl>
                                        <p:attrNameLst>
                                          <p:attrName>style.visibility</p:attrName>
                                        </p:attrNameLst>
                                      </p:cBhvr>
                                      <p:to>
                                        <p:strVal val="visible"/>
                                      </p:to>
                                    </p:set>
                                    <p:animEffect transition="in" filter="fade">
                                      <p:cBhvr>
                                        <p:cTn id="27" dur="1000"/>
                                        <p:tgtEl>
                                          <p:spTgt spid="111104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0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AF1FC97-A666-47BA-8018-0909036DB40E}" type="slidenum">
              <a:rPr lang="en-US" altLang="en-US" sz="800">
                <a:solidFill>
                  <a:srgbClr val="660066"/>
                </a:solidFill>
                <a:latin typeface="Arial" panose="020B0604020202020204" pitchFamily="34" charset="0"/>
              </a:rPr>
              <a:pPr eaLnBrk="1" hangingPunct="1"/>
              <a:t>21</a:t>
            </a:fld>
            <a:endParaRPr lang="en-US" altLang="en-US" sz="800">
              <a:solidFill>
                <a:srgbClr val="660066"/>
              </a:solidFill>
              <a:latin typeface="Arial" panose="020B0604020202020204" pitchFamily="34" charset="0"/>
            </a:endParaRPr>
          </a:p>
        </p:txBody>
      </p:sp>
      <p:sp>
        <p:nvSpPr>
          <p:cNvPr id="35843"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13091" name="Rectangle 3"/>
          <p:cNvSpPr>
            <a:spLocks noGrp="1" noChangeArrowheads="1"/>
          </p:cNvSpPr>
          <p:nvPr>
            <p:ph type="body" idx="1"/>
          </p:nvPr>
        </p:nvSpPr>
        <p:spPr>
          <a:xfrm>
            <a:off x="457200" y="1981200"/>
            <a:ext cx="8229600" cy="4562475"/>
          </a:xfrm>
        </p:spPr>
        <p:txBody>
          <a:bodyPr/>
          <a:lstStyle/>
          <a:p>
            <a:pPr lvl="1" eaLnBrk="1" hangingPunct="1"/>
            <a:r>
              <a:rPr lang="en-US" altLang="en-US" sz="2400" smtClean="0">
                <a:solidFill>
                  <a:schemeClr val="accent2"/>
                </a:solidFill>
              </a:rPr>
              <a:t>Utility:</a:t>
            </a:r>
            <a:r>
              <a:rPr lang="en-US" altLang="en-US" sz="2400" smtClean="0"/>
              <a:t> </a:t>
            </a:r>
          </a:p>
          <a:p>
            <a:pPr lvl="1" eaLnBrk="1" hangingPunct="1"/>
            <a:endParaRPr lang="en-US" altLang="en-US" sz="1200" smtClean="0"/>
          </a:p>
          <a:p>
            <a:pPr lvl="2" eaLnBrk="1" hangingPunct="1"/>
            <a:r>
              <a:rPr lang="en-US" altLang="en-US" sz="2000" smtClean="0"/>
              <a:t>A scalar index is assigned to each alternative for its attractiveness (based on attributes)</a:t>
            </a:r>
          </a:p>
          <a:p>
            <a:pPr lvl="2" eaLnBrk="1" hangingPunct="1"/>
            <a:endParaRPr lang="en-US" altLang="en-US" sz="2000" smtClean="0"/>
          </a:p>
          <a:p>
            <a:pPr lvl="3" eaLnBrk="1" hangingPunct="1"/>
            <a:r>
              <a:rPr lang="en-US" altLang="en-US" sz="1800" smtClean="0"/>
              <a:t>Index of attractiveness	     UTILITY </a:t>
            </a:r>
          </a:p>
          <a:p>
            <a:pPr lvl="3" eaLnBrk="1" hangingPunct="1"/>
            <a:endParaRPr lang="en-US" altLang="en-US" sz="1800" smtClean="0"/>
          </a:p>
          <a:p>
            <a:pPr lvl="2" eaLnBrk="1" hangingPunct="1"/>
            <a:r>
              <a:rPr lang="en-US" altLang="en-US" sz="2000" smtClean="0"/>
              <a:t>Compare all index values and choose the best one! </a:t>
            </a:r>
          </a:p>
          <a:p>
            <a:pPr lvl="2" eaLnBrk="1" hangingPunct="1"/>
            <a:endParaRPr lang="en-US" altLang="en-US" sz="1000" smtClean="0"/>
          </a:p>
          <a:p>
            <a:pPr lvl="2" eaLnBrk="1" hangingPunct="1"/>
            <a:endParaRPr lang="en-US" altLang="en-US" sz="1000" smtClean="0"/>
          </a:p>
          <a:p>
            <a:pPr lvl="2" eaLnBrk="1" hangingPunct="1"/>
            <a:endParaRPr lang="en-US" altLang="en-US" sz="1000" smtClean="0"/>
          </a:p>
          <a:p>
            <a:pPr lvl="2" eaLnBrk="1" hangingPunct="1"/>
            <a:endParaRPr lang="en-US" altLang="en-US" sz="1000" smtClean="0"/>
          </a:p>
          <a:p>
            <a:pPr lvl="2" eaLnBrk="1" hangingPunct="1">
              <a:buFont typeface="Wingdings" panose="05000000000000000000" pitchFamily="2" charset="2"/>
              <a:buNone/>
            </a:pPr>
            <a:endParaRPr lang="en-US" altLang="en-US" sz="2000" smtClean="0">
              <a:latin typeface="TimesNewRomanPSMT" charset="0"/>
            </a:endParaRPr>
          </a:p>
          <a:p>
            <a:pPr lvl="2" eaLnBrk="1" hangingPunct="1">
              <a:buFont typeface="Wingdings" panose="05000000000000000000" pitchFamily="2" charset="2"/>
              <a:buNone/>
            </a:pPr>
            <a:r>
              <a:rPr lang="en-US" altLang="en-US" sz="2000" smtClean="0">
                <a:latin typeface="TimesNewRomanPSMT" charset="0"/>
              </a:rPr>
              <a:t>	In this course, the focus will be on this decision rule referred to as </a:t>
            </a:r>
            <a:r>
              <a:rPr lang="en-US" altLang="en-US" sz="2000" smtClean="0">
                <a:solidFill>
                  <a:srgbClr val="000099"/>
                </a:solidFill>
                <a:latin typeface="TimesNewRomanPSMT" charset="0"/>
              </a:rPr>
              <a:t>utility maximization</a:t>
            </a:r>
            <a:r>
              <a:rPr lang="en-US" altLang="en-US" sz="2000" smtClean="0">
                <a:latin typeface="TimesNewRomanPSMT" charset="0"/>
              </a:rPr>
              <a:t>.</a:t>
            </a:r>
            <a:endParaRPr lang="en-US" altLang="en-US" sz="2000" smtClean="0"/>
          </a:p>
        </p:txBody>
      </p:sp>
      <p:sp>
        <p:nvSpPr>
          <p:cNvPr id="35845" name="AutoShape 5"/>
          <p:cNvSpPr>
            <a:spLocks noChangeArrowheads="1"/>
          </p:cNvSpPr>
          <p:nvPr/>
        </p:nvSpPr>
        <p:spPr bwMode="auto">
          <a:xfrm>
            <a:off x="4667250" y="3800475"/>
            <a:ext cx="619125" cy="161925"/>
          </a:xfrm>
          <a:prstGeom prst="rightArrow">
            <a:avLst>
              <a:gd name="adj1" fmla="val 50000"/>
              <a:gd name="adj2" fmla="val 95588"/>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13094" name="Rectangle 6"/>
          <p:cNvSpPr>
            <a:spLocks noChangeArrowheads="1"/>
          </p:cNvSpPr>
          <p:nvPr/>
        </p:nvSpPr>
        <p:spPr bwMode="auto">
          <a:xfrm>
            <a:off x="2870200" y="4897438"/>
            <a:ext cx="2987675" cy="457200"/>
          </a:xfrm>
          <a:prstGeom prst="rect">
            <a:avLst/>
          </a:prstGeom>
          <a:solidFill>
            <a:srgbClr val="F3D1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just" eaLnBrk="1" hangingPunct="1"/>
            <a:r>
              <a:rPr lang="en-US" altLang="en-US" sz="2400" b="1">
                <a:latin typeface="Arial" panose="020B0604020202020204" pitchFamily="34" charset="0"/>
              </a:rPr>
              <a:t>MAXIMIZE UTILITY</a:t>
            </a:r>
          </a:p>
        </p:txBody>
      </p:sp>
      <p:sp>
        <p:nvSpPr>
          <p:cNvPr id="1113095" name="AutoShape 7"/>
          <p:cNvSpPr>
            <a:spLocks noChangeArrowheads="1"/>
          </p:cNvSpPr>
          <p:nvPr/>
        </p:nvSpPr>
        <p:spPr bwMode="auto">
          <a:xfrm rot="5400000">
            <a:off x="4090988" y="5567362"/>
            <a:ext cx="457200" cy="161925"/>
          </a:xfrm>
          <a:prstGeom prst="rightArrow">
            <a:avLst>
              <a:gd name="adj1" fmla="val 50000"/>
              <a:gd name="adj2" fmla="val 70588"/>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13091">
                                            <p:txEl>
                                              <p:pRg st="6" end="6"/>
                                            </p:txEl>
                                          </p:spTgt>
                                        </p:tgtEl>
                                        <p:attrNameLst>
                                          <p:attrName>style.visibility</p:attrName>
                                        </p:attrNameLst>
                                      </p:cBhvr>
                                      <p:to>
                                        <p:strVal val="visible"/>
                                      </p:to>
                                    </p:set>
                                    <p:animEffect transition="in" filter="fade">
                                      <p:cBhvr>
                                        <p:cTn id="7" dur="1000"/>
                                        <p:tgtEl>
                                          <p:spTgt spid="111309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13091">
                                            <p:txEl>
                                              <p:pRg st="12" end="12"/>
                                            </p:txEl>
                                          </p:spTgt>
                                        </p:tgtEl>
                                        <p:attrNameLst>
                                          <p:attrName>style.visibility</p:attrName>
                                        </p:attrNameLst>
                                      </p:cBhvr>
                                      <p:to>
                                        <p:strVal val="visible"/>
                                      </p:to>
                                    </p:set>
                                    <p:animEffect transition="in" filter="fade">
                                      <p:cBhvr>
                                        <p:cTn id="10" dur="1000"/>
                                        <p:tgtEl>
                                          <p:spTgt spid="1113091">
                                            <p:txEl>
                                              <p:pRg st="12" end="1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3094"/>
                                        </p:tgtEl>
                                        <p:attrNameLst>
                                          <p:attrName>style.visibility</p:attrName>
                                        </p:attrNameLst>
                                      </p:cBhvr>
                                      <p:to>
                                        <p:strVal val="visible"/>
                                      </p:to>
                                    </p:set>
                                    <p:animEffect transition="in" filter="fade">
                                      <p:cBhvr>
                                        <p:cTn id="13" dur="1000"/>
                                        <p:tgtEl>
                                          <p:spTgt spid="11130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3095"/>
                                        </p:tgtEl>
                                        <p:attrNameLst>
                                          <p:attrName>style.visibility</p:attrName>
                                        </p:attrNameLst>
                                      </p:cBhvr>
                                      <p:to>
                                        <p:strVal val="visible"/>
                                      </p:to>
                                    </p:set>
                                    <p:animEffect transition="in" filter="fade">
                                      <p:cBhvr>
                                        <p:cTn id="16" dur="1000"/>
                                        <p:tgtEl>
                                          <p:spTgt spid="111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094" grpId="0" animBg="1"/>
      <p:bldP spid="11130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AEEB0A2-6762-4F96-945B-617C60195478}" type="slidenum">
              <a:rPr lang="en-US" altLang="en-US" sz="800">
                <a:solidFill>
                  <a:srgbClr val="660066"/>
                </a:solidFill>
                <a:latin typeface="Arial" panose="020B0604020202020204" pitchFamily="34" charset="0"/>
              </a:rPr>
              <a:pPr eaLnBrk="1" hangingPunct="1"/>
              <a:t>22</a:t>
            </a:fld>
            <a:endParaRPr lang="en-US" altLang="en-US" sz="800">
              <a:solidFill>
                <a:srgbClr val="660066"/>
              </a:solidFill>
              <a:latin typeface="Arial" panose="020B0604020202020204" pitchFamily="34" charset="0"/>
            </a:endParaRPr>
          </a:p>
        </p:txBody>
      </p:sp>
      <p:sp>
        <p:nvSpPr>
          <p:cNvPr id="37891" name="Rectangle 2"/>
          <p:cNvSpPr>
            <a:spLocks noGrp="1" noChangeArrowheads="1"/>
          </p:cNvSpPr>
          <p:nvPr>
            <p:ph type="title"/>
          </p:nvPr>
        </p:nvSpPr>
        <p:spPr>
          <a:xfrm>
            <a:off x="457200" y="428625"/>
            <a:ext cx="8229600" cy="1371600"/>
          </a:xfrm>
        </p:spPr>
        <p:txBody>
          <a:bodyPr/>
          <a:lstStyle/>
          <a:p>
            <a:pPr eaLnBrk="1" hangingPunct="1"/>
            <a:r>
              <a:rPr lang="en-US" altLang="en-US" sz="4000" b="1" smtClean="0">
                <a:solidFill>
                  <a:srgbClr val="660066"/>
                </a:solidFill>
              </a:rPr>
              <a:t>The Choice Forecasting Process</a:t>
            </a:r>
          </a:p>
        </p:txBody>
      </p:sp>
      <p:grpSp>
        <p:nvGrpSpPr>
          <p:cNvPr id="37892" name="Group 64"/>
          <p:cNvGrpSpPr>
            <a:grpSpLocks/>
          </p:cNvGrpSpPr>
          <p:nvPr/>
        </p:nvGrpSpPr>
        <p:grpSpPr bwMode="auto">
          <a:xfrm>
            <a:off x="552450" y="1543050"/>
            <a:ext cx="7886700" cy="5010150"/>
            <a:chOff x="348" y="972"/>
            <a:chExt cx="4968" cy="3156"/>
          </a:xfrm>
        </p:grpSpPr>
        <p:sp>
          <p:nvSpPr>
            <p:cNvPr id="37893" name="Text Box 23"/>
            <p:cNvSpPr txBox="1">
              <a:spLocks noChangeArrowheads="1"/>
            </p:cNvSpPr>
            <p:nvPr/>
          </p:nvSpPr>
          <p:spPr bwMode="auto">
            <a:xfrm>
              <a:off x="415" y="3103"/>
              <a:ext cx="1271" cy="414"/>
            </a:xfrm>
            <a:prstGeom prst="rect">
              <a:avLst/>
            </a:prstGeom>
            <a:solidFill>
              <a:srgbClr val="FFFF99"/>
            </a:solidFill>
            <a:ln w="76200" cmpd="tri">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Characteristics of  decision makers</a:t>
              </a:r>
              <a:endParaRPr lang="en-US" altLang="en-US" sz="1600" i="1">
                <a:latin typeface="Arial" panose="020B0604020202020204" pitchFamily="34" charset="0"/>
              </a:endParaRPr>
            </a:p>
          </p:txBody>
        </p:sp>
        <p:sp>
          <p:nvSpPr>
            <p:cNvPr id="37894" name="AutoShape 10"/>
            <p:cNvSpPr>
              <a:spLocks noChangeArrowheads="1"/>
            </p:cNvSpPr>
            <p:nvPr/>
          </p:nvSpPr>
          <p:spPr bwMode="auto">
            <a:xfrm>
              <a:off x="1701" y="2393"/>
              <a:ext cx="181" cy="272"/>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7895" name="Text Box 15"/>
            <p:cNvSpPr txBox="1">
              <a:spLocks noChangeArrowheads="1"/>
            </p:cNvSpPr>
            <p:nvPr/>
          </p:nvSpPr>
          <p:spPr bwMode="auto">
            <a:xfrm>
              <a:off x="2387" y="1806"/>
              <a:ext cx="1098" cy="260"/>
            </a:xfrm>
            <a:prstGeom prst="rect">
              <a:avLst/>
            </a:prstGeom>
            <a:solidFill>
              <a:srgbClr val="FFCC99"/>
            </a:solidFill>
            <a:ln w="76200" cmpd="tri">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Parameters</a:t>
              </a:r>
              <a:endParaRPr lang="en-US" altLang="en-US" sz="1600" i="1">
                <a:latin typeface="Arial" panose="020B0604020202020204" pitchFamily="34" charset="0"/>
              </a:endParaRPr>
            </a:p>
          </p:txBody>
        </p:sp>
        <p:sp>
          <p:nvSpPr>
            <p:cNvPr id="37896" name="Text Box 16"/>
            <p:cNvSpPr txBox="1">
              <a:spLocks noChangeArrowheads="1"/>
            </p:cNvSpPr>
            <p:nvPr/>
          </p:nvSpPr>
          <p:spPr bwMode="auto">
            <a:xfrm>
              <a:off x="2032" y="2395"/>
              <a:ext cx="1780" cy="298"/>
            </a:xfrm>
            <a:prstGeom prst="rect">
              <a:avLst/>
            </a:prstGeom>
            <a:solidFill>
              <a:schemeClr val="accent2"/>
            </a:solidFill>
            <a:ln w="76200" cmpd="tri">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2000">
                  <a:solidFill>
                    <a:schemeClr val="bg1"/>
                  </a:solidFill>
                </a:rPr>
                <a:t>Mathematical Models</a:t>
              </a:r>
            </a:p>
          </p:txBody>
        </p:sp>
        <p:sp>
          <p:nvSpPr>
            <p:cNvPr id="37897" name="AutoShape 17"/>
            <p:cNvSpPr>
              <a:spLocks noChangeArrowheads="1"/>
            </p:cNvSpPr>
            <p:nvPr/>
          </p:nvSpPr>
          <p:spPr bwMode="auto">
            <a:xfrm>
              <a:off x="579" y="2280"/>
              <a:ext cx="941" cy="510"/>
            </a:xfrm>
            <a:prstGeom prst="flowChartMagneticDrum">
              <a:avLst/>
            </a:prstGeom>
            <a:solidFill>
              <a:srgbClr val="F1C9FF"/>
            </a:soli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nchorCtr="1"/>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r>
                <a:rPr lang="en-US" altLang="en-US" sz="2000" b="1">
                  <a:latin typeface="Arial" panose="020B0604020202020204" pitchFamily="34" charset="0"/>
                </a:rPr>
                <a:t>Input </a:t>
              </a:r>
            </a:p>
            <a:p>
              <a:pPr eaLnBrk="1" hangingPunct="1">
                <a:spcBef>
                  <a:spcPct val="0"/>
                </a:spcBef>
              </a:pPr>
              <a:r>
                <a:rPr lang="en-US" altLang="en-US" sz="2000" b="1">
                  <a:latin typeface="Arial" panose="020B0604020202020204" pitchFamily="34" charset="0"/>
                </a:rPr>
                <a:t>Data</a:t>
              </a:r>
              <a:r>
                <a:rPr lang="en-US" altLang="en-US" sz="2000" b="1"/>
                <a:t> </a:t>
              </a:r>
            </a:p>
          </p:txBody>
        </p:sp>
        <p:sp>
          <p:nvSpPr>
            <p:cNvPr id="37898" name="AutoShape 18"/>
            <p:cNvSpPr>
              <a:spLocks noChangeArrowheads="1"/>
            </p:cNvSpPr>
            <p:nvPr/>
          </p:nvSpPr>
          <p:spPr bwMode="auto">
            <a:xfrm>
              <a:off x="3980" y="2393"/>
              <a:ext cx="180" cy="272"/>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7899" name="AutoShape 19"/>
            <p:cNvSpPr>
              <a:spLocks noChangeArrowheads="1"/>
            </p:cNvSpPr>
            <p:nvPr/>
          </p:nvSpPr>
          <p:spPr bwMode="auto">
            <a:xfrm>
              <a:off x="4324" y="2242"/>
              <a:ext cx="940" cy="510"/>
            </a:xfrm>
            <a:prstGeom prst="flowChartMagneticDrum">
              <a:avLst/>
            </a:prstGeom>
            <a:solidFill>
              <a:srgbClr val="F1C9FF"/>
            </a:soli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nchorCtr="1"/>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spcBef>
                  <a:spcPct val="0"/>
                </a:spcBef>
              </a:pPr>
              <a:r>
                <a:rPr lang="en-US" altLang="en-US" sz="2000" b="1">
                  <a:latin typeface="Arial" panose="020B0604020202020204" pitchFamily="34" charset="0"/>
                </a:rPr>
                <a:t>Output </a:t>
              </a:r>
            </a:p>
            <a:p>
              <a:pPr eaLnBrk="1" hangingPunct="1">
                <a:spcBef>
                  <a:spcPct val="0"/>
                </a:spcBef>
              </a:pPr>
              <a:r>
                <a:rPr lang="en-US" altLang="en-US" sz="2000" b="1">
                  <a:latin typeface="Arial" panose="020B0604020202020204" pitchFamily="34" charset="0"/>
                </a:rPr>
                <a:t>Data</a:t>
              </a:r>
              <a:r>
                <a:rPr lang="en-US" altLang="en-US" sz="2000" b="1"/>
                <a:t> </a:t>
              </a:r>
            </a:p>
          </p:txBody>
        </p:sp>
        <p:cxnSp>
          <p:nvCxnSpPr>
            <p:cNvPr id="37900" name="AutoShape 20"/>
            <p:cNvCxnSpPr>
              <a:cxnSpLocks noChangeShapeType="1"/>
            </p:cNvCxnSpPr>
            <p:nvPr/>
          </p:nvCxnSpPr>
          <p:spPr bwMode="auto">
            <a:xfrm>
              <a:off x="1017" y="2021"/>
              <a:ext cx="0" cy="2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01" name="Text Box 21"/>
            <p:cNvSpPr txBox="1">
              <a:spLocks noChangeArrowheads="1"/>
            </p:cNvSpPr>
            <p:nvPr/>
          </p:nvSpPr>
          <p:spPr bwMode="auto">
            <a:xfrm>
              <a:off x="594" y="1568"/>
              <a:ext cx="884" cy="414"/>
            </a:xfrm>
            <a:prstGeom prst="rect">
              <a:avLst/>
            </a:prstGeom>
            <a:solidFill>
              <a:srgbClr val="FFFF99"/>
            </a:solidFill>
            <a:ln w="76200" cmpd="tri">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Attributes of alternatives</a:t>
              </a:r>
              <a:endParaRPr lang="en-US" altLang="en-US" sz="1600" i="1">
                <a:latin typeface="Arial" panose="020B0604020202020204" pitchFamily="34" charset="0"/>
              </a:endParaRPr>
            </a:p>
          </p:txBody>
        </p:sp>
        <p:cxnSp>
          <p:nvCxnSpPr>
            <p:cNvPr id="37902" name="AutoShape 22"/>
            <p:cNvCxnSpPr>
              <a:cxnSpLocks noChangeShapeType="1"/>
            </p:cNvCxnSpPr>
            <p:nvPr/>
          </p:nvCxnSpPr>
          <p:spPr bwMode="auto">
            <a:xfrm flipV="1">
              <a:off x="1000" y="2853"/>
              <a:ext cx="1" cy="20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03" name="Line 26"/>
            <p:cNvSpPr>
              <a:spLocks noChangeShapeType="1"/>
            </p:cNvSpPr>
            <p:nvPr/>
          </p:nvSpPr>
          <p:spPr bwMode="auto">
            <a:xfrm>
              <a:off x="2902" y="2114"/>
              <a:ext cx="1" cy="22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904" name="Rectangle 28"/>
            <p:cNvSpPr>
              <a:spLocks noChangeArrowheads="1"/>
            </p:cNvSpPr>
            <p:nvPr/>
          </p:nvSpPr>
          <p:spPr bwMode="auto">
            <a:xfrm>
              <a:off x="348" y="1434"/>
              <a:ext cx="4968" cy="2418"/>
            </a:xfrm>
            <a:prstGeom prst="rect">
              <a:avLst/>
            </a:prstGeom>
            <a:noFill/>
            <a:ln w="28575"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nvGrpSpPr>
            <p:cNvPr id="37905" name="Group 43"/>
            <p:cNvGrpSpPr>
              <a:grpSpLocks/>
            </p:cNvGrpSpPr>
            <p:nvPr/>
          </p:nvGrpSpPr>
          <p:grpSpPr bwMode="auto">
            <a:xfrm>
              <a:off x="534" y="3528"/>
              <a:ext cx="942" cy="600"/>
              <a:chOff x="690" y="3534"/>
              <a:chExt cx="942" cy="600"/>
            </a:xfrm>
          </p:grpSpPr>
          <p:sp>
            <p:nvSpPr>
              <p:cNvPr id="37909" name="AutoShape 33"/>
              <p:cNvSpPr>
                <a:spLocks noChangeArrowheads="1"/>
              </p:cNvSpPr>
              <p:nvPr/>
            </p:nvSpPr>
            <p:spPr bwMode="auto">
              <a:xfrm>
                <a:off x="690" y="3534"/>
                <a:ext cx="942" cy="582"/>
              </a:xfrm>
              <a:prstGeom prst="triangle">
                <a:avLst>
                  <a:gd name="adj" fmla="val 50000"/>
                </a:avLst>
              </a:prstGeom>
              <a:solidFill>
                <a:srgbClr val="0000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7910" name="Text Box 34"/>
              <p:cNvSpPr txBox="1">
                <a:spLocks noChangeArrowheads="1"/>
              </p:cNvSpPr>
              <p:nvPr/>
            </p:nvSpPr>
            <p:spPr bwMode="auto">
              <a:xfrm>
                <a:off x="840" y="3768"/>
                <a:ext cx="66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solidFill>
                      <a:schemeClr val="bg1"/>
                    </a:solidFill>
                    <a:latin typeface="Arial" panose="020B0604020202020204" pitchFamily="34" charset="0"/>
                  </a:rPr>
                  <a:t>Decision makers</a:t>
                </a:r>
              </a:p>
            </p:txBody>
          </p:sp>
        </p:grpSp>
        <p:grpSp>
          <p:nvGrpSpPr>
            <p:cNvPr id="37906" name="Group 42"/>
            <p:cNvGrpSpPr>
              <a:grpSpLocks/>
            </p:cNvGrpSpPr>
            <p:nvPr/>
          </p:nvGrpSpPr>
          <p:grpSpPr bwMode="auto">
            <a:xfrm>
              <a:off x="551" y="972"/>
              <a:ext cx="942" cy="582"/>
              <a:chOff x="707" y="930"/>
              <a:chExt cx="942" cy="582"/>
            </a:xfrm>
          </p:grpSpPr>
          <p:sp>
            <p:nvSpPr>
              <p:cNvPr id="37907" name="AutoShape 37"/>
              <p:cNvSpPr>
                <a:spLocks noChangeArrowheads="1"/>
              </p:cNvSpPr>
              <p:nvPr/>
            </p:nvSpPr>
            <p:spPr bwMode="auto">
              <a:xfrm rot="10800000">
                <a:off x="707" y="930"/>
                <a:ext cx="942" cy="582"/>
              </a:xfrm>
              <a:prstGeom prst="triangle">
                <a:avLst>
                  <a:gd name="adj" fmla="val 50000"/>
                </a:avLst>
              </a:prstGeom>
              <a:solidFill>
                <a:srgbClr val="0000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7908" name="Text Box 39"/>
              <p:cNvSpPr txBox="1">
                <a:spLocks noChangeArrowheads="1"/>
              </p:cNvSpPr>
              <p:nvPr/>
            </p:nvSpPr>
            <p:spPr bwMode="auto">
              <a:xfrm>
                <a:off x="894" y="960"/>
                <a:ext cx="570" cy="36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solidFill>
                      <a:schemeClr val="bg1"/>
                    </a:solidFill>
                    <a:latin typeface="Arial" panose="020B0604020202020204" pitchFamily="34" charset="0"/>
                  </a:rPr>
                  <a:t>Choice set</a:t>
                </a:r>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3763AB7-EC37-4CA8-8417-76392B0652D0}" type="slidenum">
              <a:rPr lang="en-US" altLang="en-US" sz="800">
                <a:solidFill>
                  <a:srgbClr val="660066"/>
                </a:solidFill>
                <a:latin typeface="Arial" panose="020B0604020202020204" pitchFamily="34" charset="0"/>
              </a:rPr>
              <a:pPr eaLnBrk="1" hangingPunct="1"/>
              <a:t>23</a:t>
            </a:fld>
            <a:endParaRPr lang="en-US" altLang="en-US" sz="800">
              <a:solidFill>
                <a:srgbClr val="660066"/>
              </a:solidFill>
              <a:latin typeface="Arial" panose="020B0604020202020204" pitchFamily="34" charset="0"/>
            </a:endParaRPr>
          </a:p>
        </p:txBody>
      </p:sp>
      <p:sp>
        <p:nvSpPr>
          <p:cNvPr id="38915" name="Rectangle 2"/>
          <p:cNvSpPr>
            <a:spLocks noGrp="1" noChangeArrowheads="1"/>
          </p:cNvSpPr>
          <p:nvPr>
            <p:ph type="title"/>
          </p:nvPr>
        </p:nvSpPr>
        <p:spPr/>
        <p:txBody>
          <a:bodyPr/>
          <a:lstStyle/>
          <a:p>
            <a:pPr eaLnBrk="1" hangingPunct="1"/>
            <a:r>
              <a:rPr lang="en-US" altLang="en-US" sz="4000" b="1" smtClean="0">
                <a:solidFill>
                  <a:srgbClr val="660066"/>
                </a:solidFill>
              </a:rPr>
              <a:t>Utility-Based Choice Theory:</a:t>
            </a:r>
            <a:br>
              <a:rPr lang="en-US" altLang="en-US" sz="4000" b="1" smtClean="0">
                <a:solidFill>
                  <a:srgbClr val="660066"/>
                </a:solidFill>
              </a:rPr>
            </a:br>
            <a:r>
              <a:rPr lang="en-US" altLang="en-US" sz="4000" b="1" smtClean="0">
                <a:solidFill>
                  <a:srgbClr val="660066"/>
                </a:solidFill>
              </a:rPr>
              <a:t> </a:t>
            </a:r>
            <a:r>
              <a:rPr lang="en-US" altLang="en-US" sz="4000" i="1" smtClean="0">
                <a:solidFill>
                  <a:srgbClr val="660066"/>
                </a:solidFill>
              </a:rPr>
              <a:t>Basics of Utility Theory</a:t>
            </a:r>
          </a:p>
        </p:txBody>
      </p:sp>
      <p:sp>
        <p:nvSpPr>
          <p:cNvPr id="1115139" name="Rectangle 3"/>
          <p:cNvSpPr>
            <a:spLocks noGrp="1" noChangeArrowheads="1"/>
          </p:cNvSpPr>
          <p:nvPr>
            <p:ph type="body" idx="1"/>
          </p:nvPr>
        </p:nvSpPr>
        <p:spPr>
          <a:xfrm>
            <a:off x="457200" y="1981200"/>
            <a:ext cx="7896225" cy="3009900"/>
          </a:xfrm>
        </p:spPr>
        <p:txBody>
          <a:bodyPr/>
          <a:lstStyle/>
          <a:p>
            <a:pPr eaLnBrk="1" hangingPunct="1">
              <a:lnSpc>
                <a:spcPct val="80000"/>
              </a:lnSpc>
            </a:pPr>
            <a:r>
              <a:rPr lang="en-US" altLang="en-US" sz="1600" smtClean="0"/>
              <a:t>Utility is an indicator of value to an individual.</a:t>
            </a:r>
          </a:p>
          <a:p>
            <a:pPr eaLnBrk="1" hangingPunct="1">
              <a:lnSpc>
                <a:spcPct val="80000"/>
              </a:lnSpc>
            </a:pPr>
            <a:endParaRPr lang="en-US" altLang="en-US" sz="1600" smtClean="0"/>
          </a:p>
          <a:p>
            <a:pPr eaLnBrk="1" hangingPunct="1">
              <a:lnSpc>
                <a:spcPct val="80000"/>
              </a:lnSpc>
            </a:pPr>
            <a:r>
              <a:rPr lang="en-US" altLang="en-US" sz="1600" smtClean="0"/>
              <a:t>The utility maximization rule states that an individual will select the alternative from his/her set of available alternatives that maximizes his or her utility.</a:t>
            </a:r>
          </a:p>
          <a:p>
            <a:pPr eaLnBrk="1" hangingPunct="1">
              <a:lnSpc>
                <a:spcPct val="80000"/>
              </a:lnSpc>
            </a:pPr>
            <a:endParaRPr lang="en-US" altLang="en-US" sz="1600" smtClean="0"/>
          </a:p>
          <a:p>
            <a:pPr eaLnBrk="1" hangingPunct="1">
              <a:lnSpc>
                <a:spcPct val="80000"/>
              </a:lnSpc>
            </a:pPr>
            <a:r>
              <a:rPr lang="en-US" altLang="en-US" sz="1600" smtClean="0"/>
              <a:t>The rule implies that there is a function containing attributes of alternatives and characteristics of individuals that describes an individual’s utility valuation for each alternative.</a:t>
            </a:r>
          </a:p>
          <a:p>
            <a:pPr eaLnBrk="1" hangingPunct="1">
              <a:lnSpc>
                <a:spcPct val="80000"/>
              </a:lnSpc>
            </a:pPr>
            <a:endParaRPr lang="en-US" altLang="en-US" sz="1600" smtClean="0"/>
          </a:p>
          <a:p>
            <a:pPr eaLnBrk="1" hangingPunct="1">
              <a:lnSpc>
                <a:spcPct val="80000"/>
              </a:lnSpc>
            </a:pPr>
            <a:r>
              <a:rPr lang="en-US" altLang="en-US" sz="1600" smtClean="0"/>
              <a:t>Alternative, ‘</a:t>
            </a:r>
            <a:r>
              <a:rPr lang="en-US" altLang="en-US" sz="1600" i="1" smtClean="0"/>
              <a:t>i </a:t>
            </a:r>
            <a:r>
              <a:rPr lang="en-US" altLang="en-US" sz="1600" smtClean="0"/>
              <a:t>’, is chosen among a set of alternatives, if and only if the utility of alternative, ‘</a:t>
            </a:r>
            <a:r>
              <a:rPr lang="en-US" altLang="en-US" sz="1600" i="1" smtClean="0"/>
              <a:t>i </a:t>
            </a:r>
            <a:r>
              <a:rPr lang="en-US" altLang="en-US" sz="1600" smtClean="0"/>
              <a:t>’, is greater than or equal to the utility of all alternatives, ‘</a:t>
            </a:r>
            <a:r>
              <a:rPr lang="en-US" altLang="en-US" sz="1600" i="1" smtClean="0"/>
              <a:t>j </a:t>
            </a:r>
            <a:r>
              <a:rPr lang="en-US" altLang="en-US" sz="1600" smtClean="0"/>
              <a:t>’, in the choice set, </a:t>
            </a:r>
            <a:r>
              <a:rPr lang="en-US" altLang="en-US" sz="1600" i="1" smtClean="0"/>
              <a:t>C</a:t>
            </a:r>
            <a:r>
              <a:rPr lang="en-US" altLang="en-US" sz="1600" smtClean="0"/>
              <a:t>.</a:t>
            </a:r>
            <a:endParaRPr lang="en-US" altLang="en-US" sz="800" smtClean="0"/>
          </a:p>
          <a:p>
            <a:pPr lvl="1" eaLnBrk="1" hangingPunct="1">
              <a:lnSpc>
                <a:spcPct val="80000"/>
              </a:lnSpc>
              <a:buFont typeface="Wingdings" panose="05000000000000000000" pitchFamily="2" charset="2"/>
              <a:buNone/>
            </a:pPr>
            <a:endParaRPr lang="en-US" altLang="en-US" sz="1600" smtClean="0"/>
          </a:p>
        </p:txBody>
      </p:sp>
      <p:grpSp>
        <p:nvGrpSpPr>
          <p:cNvPr id="1115153" name="Group 17"/>
          <p:cNvGrpSpPr>
            <a:grpSpLocks/>
          </p:cNvGrpSpPr>
          <p:nvPr/>
        </p:nvGrpSpPr>
        <p:grpSpPr bwMode="auto">
          <a:xfrm>
            <a:off x="1114425" y="5343525"/>
            <a:ext cx="2647950" cy="1231900"/>
            <a:chOff x="702" y="3432"/>
            <a:chExt cx="1668" cy="776"/>
          </a:xfrm>
        </p:grpSpPr>
        <p:sp>
          <p:nvSpPr>
            <p:cNvPr id="38926" name="Line 11"/>
            <p:cNvSpPr>
              <a:spLocks noChangeShapeType="1"/>
            </p:cNvSpPr>
            <p:nvPr/>
          </p:nvSpPr>
          <p:spPr bwMode="auto">
            <a:xfrm>
              <a:off x="1314" y="3438"/>
              <a:ext cx="264" cy="450"/>
            </a:xfrm>
            <a:prstGeom prst="line">
              <a:avLst/>
            </a:prstGeom>
            <a:noFill/>
            <a:ln w="127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927" name="Line 12"/>
            <p:cNvSpPr>
              <a:spLocks noChangeShapeType="1"/>
            </p:cNvSpPr>
            <p:nvPr/>
          </p:nvSpPr>
          <p:spPr bwMode="auto">
            <a:xfrm flipH="1">
              <a:off x="1554" y="3432"/>
              <a:ext cx="816" cy="456"/>
            </a:xfrm>
            <a:prstGeom prst="line">
              <a:avLst/>
            </a:prstGeom>
            <a:noFill/>
            <a:ln w="127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928" name="Text Box 15"/>
            <p:cNvSpPr txBox="1">
              <a:spLocks noChangeArrowheads="1"/>
            </p:cNvSpPr>
            <p:nvPr/>
          </p:nvSpPr>
          <p:spPr bwMode="auto">
            <a:xfrm>
              <a:off x="702" y="3882"/>
              <a:ext cx="149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6600"/>
                  </a:solidFill>
                </a:rPr>
                <a:t>Vector of attributes describing alternatives </a:t>
              </a:r>
              <a:r>
                <a:rPr lang="en-US" altLang="en-US" i="1">
                  <a:solidFill>
                    <a:srgbClr val="006600"/>
                  </a:solidFill>
                </a:rPr>
                <a:t>i</a:t>
              </a:r>
              <a:r>
                <a:rPr lang="en-US" altLang="en-US">
                  <a:solidFill>
                    <a:srgbClr val="006600"/>
                  </a:solidFill>
                </a:rPr>
                <a:t> and </a:t>
              </a:r>
              <a:r>
                <a:rPr lang="en-US" altLang="en-US" i="1">
                  <a:solidFill>
                    <a:srgbClr val="006600"/>
                  </a:solidFill>
                </a:rPr>
                <a:t>j</a:t>
              </a:r>
            </a:p>
          </p:txBody>
        </p:sp>
      </p:grpSp>
      <p:grpSp>
        <p:nvGrpSpPr>
          <p:cNvPr id="1115154" name="Group 18"/>
          <p:cNvGrpSpPr>
            <a:grpSpLocks/>
          </p:cNvGrpSpPr>
          <p:nvPr/>
        </p:nvGrpSpPr>
        <p:grpSpPr bwMode="auto">
          <a:xfrm>
            <a:off x="2717800" y="5419725"/>
            <a:ext cx="3521075" cy="1381125"/>
            <a:chOff x="1602" y="3414"/>
            <a:chExt cx="2328" cy="870"/>
          </a:xfrm>
        </p:grpSpPr>
        <p:sp>
          <p:nvSpPr>
            <p:cNvPr id="38923" name="Line 13"/>
            <p:cNvSpPr>
              <a:spLocks noChangeShapeType="1"/>
            </p:cNvSpPr>
            <p:nvPr/>
          </p:nvSpPr>
          <p:spPr bwMode="auto">
            <a:xfrm>
              <a:off x="1602" y="3426"/>
              <a:ext cx="1374" cy="564"/>
            </a:xfrm>
            <a:prstGeom prst="line">
              <a:avLst/>
            </a:prstGeom>
            <a:noFill/>
            <a:ln w="127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924" name="Line 14"/>
            <p:cNvSpPr>
              <a:spLocks noChangeShapeType="1"/>
            </p:cNvSpPr>
            <p:nvPr/>
          </p:nvSpPr>
          <p:spPr bwMode="auto">
            <a:xfrm>
              <a:off x="2670" y="3414"/>
              <a:ext cx="294" cy="570"/>
            </a:xfrm>
            <a:prstGeom prst="line">
              <a:avLst/>
            </a:prstGeom>
            <a:noFill/>
            <a:ln w="127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925" name="Text Box 16"/>
            <p:cNvSpPr txBox="1">
              <a:spLocks noChangeArrowheads="1"/>
            </p:cNvSpPr>
            <p:nvPr/>
          </p:nvSpPr>
          <p:spPr bwMode="auto">
            <a:xfrm>
              <a:off x="2436" y="3958"/>
              <a:ext cx="149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0099"/>
                  </a:solidFill>
                </a:rPr>
                <a:t>Vector of characteristics describing individual </a:t>
              </a:r>
              <a:r>
                <a:rPr lang="en-US" altLang="en-US" i="1">
                  <a:solidFill>
                    <a:srgbClr val="000099"/>
                  </a:solidFill>
                </a:rPr>
                <a:t>n</a:t>
              </a:r>
            </a:p>
          </p:txBody>
        </p:sp>
      </p:grpSp>
      <p:grpSp>
        <p:nvGrpSpPr>
          <p:cNvPr id="1115157" name="Group 21"/>
          <p:cNvGrpSpPr>
            <a:grpSpLocks/>
          </p:cNvGrpSpPr>
          <p:nvPr/>
        </p:nvGrpSpPr>
        <p:grpSpPr bwMode="auto">
          <a:xfrm>
            <a:off x="0" y="5286375"/>
            <a:ext cx="1504950" cy="1003300"/>
            <a:chOff x="0" y="3384"/>
            <a:chExt cx="948" cy="632"/>
          </a:xfrm>
        </p:grpSpPr>
        <p:sp>
          <p:nvSpPr>
            <p:cNvPr id="38921" name="Line 19"/>
            <p:cNvSpPr>
              <a:spLocks noChangeShapeType="1"/>
            </p:cNvSpPr>
            <p:nvPr/>
          </p:nvSpPr>
          <p:spPr bwMode="auto">
            <a:xfrm flipH="1">
              <a:off x="444" y="3384"/>
              <a:ext cx="504" cy="330"/>
            </a:xfrm>
            <a:prstGeom prst="line">
              <a:avLst/>
            </a:prstGeom>
            <a:noFill/>
            <a:ln w="127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922" name="Text Box 20"/>
            <p:cNvSpPr txBox="1">
              <a:spLocks noChangeArrowheads="1"/>
            </p:cNvSpPr>
            <p:nvPr/>
          </p:nvSpPr>
          <p:spPr bwMode="auto">
            <a:xfrm>
              <a:off x="0" y="3690"/>
              <a:ext cx="67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A50021"/>
                  </a:solidFill>
                </a:rPr>
                <a:t>Utility function</a:t>
              </a:r>
            </a:p>
          </p:txBody>
        </p:sp>
      </p:grpSp>
      <p:graphicFrame>
        <p:nvGraphicFramePr>
          <p:cNvPr id="1115158" name="Object 22"/>
          <p:cNvGraphicFramePr>
            <a:graphicFrameLocks noChangeAspect="1"/>
          </p:cNvGraphicFramePr>
          <p:nvPr/>
        </p:nvGraphicFramePr>
        <p:xfrm>
          <a:off x="1441450" y="4816475"/>
          <a:ext cx="6691313" cy="660400"/>
        </p:xfrm>
        <a:graphic>
          <a:graphicData uri="http://schemas.openxmlformats.org/presentationml/2006/ole">
            <mc:AlternateContent xmlns:mc="http://schemas.openxmlformats.org/markup-compatibility/2006">
              <mc:Choice xmlns:v="urn:schemas-microsoft-com:vml" Requires="v">
                <p:oleObj spid="_x0000_s38936" name="Equation" r:id="rId4" imgW="2451100" imgH="241300" progId="Equation.DSMT4">
                  <p:embed/>
                </p:oleObj>
              </mc:Choice>
              <mc:Fallback>
                <p:oleObj name="Equation" r:id="rId4" imgW="2451100" imgH="241300" progId="Equation.DSMT4">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50" y="4816475"/>
                        <a:ext cx="6691313"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15139">
                                            <p:txEl>
                                              <p:pRg st="6" end="6"/>
                                            </p:txEl>
                                          </p:spTgt>
                                        </p:tgtEl>
                                        <p:attrNameLst>
                                          <p:attrName>style.visibility</p:attrName>
                                        </p:attrNameLst>
                                      </p:cBhvr>
                                      <p:to>
                                        <p:strVal val="visible"/>
                                      </p:to>
                                    </p:set>
                                    <p:animEffect transition="in" filter="fade">
                                      <p:cBhvr>
                                        <p:cTn id="7" dur="1000"/>
                                        <p:tgtEl>
                                          <p:spTgt spid="1115139">
                                            <p:txEl>
                                              <p:pRg st="6" end="6"/>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15158"/>
                                        </p:tgtEl>
                                        <p:attrNameLst>
                                          <p:attrName>style.visibility</p:attrName>
                                        </p:attrNameLst>
                                      </p:cBhvr>
                                      <p:to>
                                        <p:strVal val="visible"/>
                                      </p:to>
                                    </p:set>
                                    <p:animEffect transition="in" filter="fade">
                                      <p:cBhvr>
                                        <p:cTn id="11" dur="1000"/>
                                        <p:tgtEl>
                                          <p:spTgt spid="1115158"/>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15157"/>
                                        </p:tgtEl>
                                        <p:attrNameLst>
                                          <p:attrName>style.visibility</p:attrName>
                                        </p:attrNameLst>
                                      </p:cBhvr>
                                      <p:to>
                                        <p:strVal val="visible"/>
                                      </p:to>
                                    </p:set>
                                    <p:animEffect transition="in" filter="fade">
                                      <p:cBhvr>
                                        <p:cTn id="15" dur="1000"/>
                                        <p:tgtEl>
                                          <p:spTgt spid="1115157"/>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15153"/>
                                        </p:tgtEl>
                                        <p:attrNameLst>
                                          <p:attrName>style.visibility</p:attrName>
                                        </p:attrNameLst>
                                      </p:cBhvr>
                                      <p:to>
                                        <p:strVal val="visible"/>
                                      </p:to>
                                    </p:set>
                                    <p:animEffect transition="in" filter="fade">
                                      <p:cBhvr>
                                        <p:cTn id="19" dur="1000"/>
                                        <p:tgtEl>
                                          <p:spTgt spid="1115153"/>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15154"/>
                                        </p:tgtEl>
                                        <p:attrNameLst>
                                          <p:attrName>style.visibility</p:attrName>
                                        </p:attrNameLst>
                                      </p:cBhvr>
                                      <p:to>
                                        <p:strVal val="visible"/>
                                      </p:to>
                                    </p:set>
                                    <p:animEffect transition="in" filter="fade">
                                      <p:cBhvr>
                                        <p:cTn id="23" dur="1000"/>
                                        <p:tgtEl>
                                          <p:spTgt spid="1115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00D6C0E-FAA7-4108-AA81-621D306EB9D2}" type="slidenum">
              <a:rPr lang="en-US" altLang="en-US" sz="800">
                <a:solidFill>
                  <a:srgbClr val="660066"/>
                </a:solidFill>
                <a:latin typeface="Arial" panose="020B0604020202020204" pitchFamily="34" charset="0"/>
              </a:rPr>
              <a:pPr eaLnBrk="1" hangingPunct="1"/>
              <a:t>24</a:t>
            </a:fld>
            <a:endParaRPr lang="en-US" altLang="en-US" sz="800">
              <a:solidFill>
                <a:srgbClr val="660066"/>
              </a:solidFill>
              <a:latin typeface="Arial" panose="020B0604020202020204" pitchFamily="34" charset="0"/>
            </a:endParaRPr>
          </a:p>
        </p:txBody>
      </p:sp>
      <p:sp>
        <p:nvSpPr>
          <p:cNvPr id="43011" name="Rectangle 2"/>
          <p:cNvSpPr>
            <a:spLocks noGrp="1" noChangeArrowheads="1"/>
          </p:cNvSpPr>
          <p:nvPr>
            <p:ph type="title"/>
          </p:nvPr>
        </p:nvSpPr>
        <p:spPr/>
        <p:txBody>
          <a:bodyPr/>
          <a:lstStyle/>
          <a:p>
            <a:pPr eaLnBrk="1" hangingPunct="1"/>
            <a:r>
              <a:rPr lang="en-US" altLang="en-US" sz="4000" b="1" smtClean="0">
                <a:solidFill>
                  <a:srgbClr val="660066"/>
                </a:solidFill>
              </a:rPr>
              <a:t>Utility-Based Choice Theory: </a:t>
            </a:r>
            <a:r>
              <a:rPr lang="en-US" altLang="en-US" sz="4000" i="1" smtClean="0">
                <a:solidFill>
                  <a:srgbClr val="660066"/>
                </a:solidFill>
              </a:rPr>
              <a:t>Random Utility Models</a:t>
            </a:r>
          </a:p>
        </p:txBody>
      </p:sp>
      <p:sp>
        <p:nvSpPr>
          <p:cNvPr id="43012" name="Rectangle 4"/>
          <p:cNvSpPr>
            <a:spLocks noChangeArrowheads="1"/>
          </p:cNvSpPr>
          <p:nvPr/>
        </p:nvSpPr>
        <p:spPr bwMode="auto">
          <a:xfrm>
            <a:off x="374650" y="2170113"/>
            <a:ext cx="4206875" cy="730250"/>
          </a:xfrm>
          <a:prstGeom prst="rect">
            <a:avLst/>
          </a:prstGeom>
          <a:solidFill>
            <a:srgbClr val="FF00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bg1"/>
                </a:solidFill>
                <a:latin typeface="Arial" panose="020B0604020202020204" pitchFamily="34" charset="0"/>
              </a:rPr>
              <a:t>If analyst understood all aspects of the internal decision making process of decision makers as well as their perception of alternatives</a:t>
            </a:r>
            <a:endParaRPr lang="en-US" altLang="en-US">
              <a:solidFill>
                <a:schemeClr val="bg1"/>
              </a:solidFill>
              <a:latin typeface="Arial" panose="020B0604020202020204" pitchFamily="34" charset="0"/>
            </a:endParaRPr>
          </a:p>
        </p:txBody>
      </p:sp>
      <p:sp>
        <p:nvSpPr>
          <p:cNvPr id="1125382" name="Rectangle 6"/>
          <p:cNvSpPr>
            <a:spLocks noChangeArrowheads="1"/>
          </p:cNvSpPr>
          <p:nvPr/>
        </p:nvSpPr>
        <p:spPr bwMode="auto">
          <a:xfrm>
            <a:off x="1374775" y="4970463"/>
            <a:ext cx="4206875" cy="738664"/>
          </a:xfrm>
          <a:prstGeom prst="rect">
            <a:avLst/>
          </a:prstGeom>
          <a:solidFill>
            <a:srgbClr val="0066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dirty="0" smtClean="0">
                <a:solidFill>
                  <a:schemeClr val="bg1"/>
                </a:solidFill>
                <a:latin typeface="Arial" panose="020B0604020202020204" pitchFamily="34" charset="0"/>
              </a:rPr>
              <a:t>Analysts </a:t>
            </a:r>
            <a:r>
              <a:rPr lang="en-US" altLang="en-US" b="1" dirty="0">
                <a:solidFill>
                  <a:schemeClr val="bg1"/>
                </a:solidFill>
                <a:latin typeface="Arial" panose="020B0604020202020204" pitchFamily="34" charset="0"/>
              </a:rPr>
              <a:t>do not have full information about all attributes of alternatives considered by the decision makers</a:t>
            </a:r>
            <a:endParaRPr lang="en-US" altLang="en-US" dirty="0">
              <a:solidFill>
                <a:schemeClr val="bg1"/>
              </a:solidFill>
              <a:latin typeface="Arial" panose="020B0604020202020204" pitchFamily="34" charset="0"/>
            </a:endParaRPr>
          </a:p>
        </p:txBody>
      </p:sp>
      <p:sp>
        <p:nvSpPr>
          <p:cNvPr id="1125384" name="Rectangle 8"/>
          <p:cNvSpPr>
            <a:spLocks noChangeArrowheads="1"/>
          </p:cNvSpPr>
          <p:nvPr/>
        </p:nvSpPr>
        <p:spPr bwMode="auto">
          <a:xfrm>
            <a:off x="1079500" y="4046538"/>
            <a:ext cx="4206875" cy="730250"/>
          </a:xfrm>
          <a:prstGeom prst="rect">
            <a:avLst/>
          </a:prstGeom>
          <a:solidFill>
            <a:srgbClr val="0066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bg1"/>
                </a:solidFill>
                <a:latin typeface="Arial" panose="020B0604020202020204" pitchFamily="34" charset="0"/>
              </a:rPr>
              <a:t>Analysts do not understand the decision process of each individual or their perceptions of alternatives</a:t>
            </a:r>
            <a:endParaRPr lang="en-US" altLang="en-US">
              <a:solidFill>
                <a:schemeClr val="bg1"/>
              </a:solidFill>
              <a:latin typeface="Arial" panose="020B0604020202020204" pitchFamily="34" charset="0"/>
            </a:endParaRPr>
          </a:p>
        </p:txBody>
      </p:sp>
      <p:sp>
        <p:nvSpPr>
          <p:cNvPr id="1125385" name="Rectangle 9"/>
          <p:cNvSpPr>
            <a:spLocks noChangeArrowheads="1"/>
          </p:cNvSpPr>
          <p:nvPr/>
        </p:nvSpPr>
        <p:spPr bwMode="auto">
          <a:xfrm>
            <a:off x="755650" y="3570288"/>
            <a:ext cx="4206875" cy="304800"/>
          </a:xfrm>
          <a:prstGeom prst="rect">
            <a:avLst/>
          </a:prstGeom>
          <a:solidFill>
            <a:srgbClr val="0066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dirty="0" smtClean="0">
                <a:solidFill>
                  <a:schemeClr val="bg1"/>
                </a:solidFill>
                <a:latin typeface="Arial" panose="020B0604020202020204" pitchFamily="34" charset="0"/>
              </a:rPr>
              <a:t>Analysts </a:t>
            </a:r>
            <a:r>
              <a:rPr lang="en-US" altLang="en-US" b="1" dirty="0">
                <a:solidFill>
                  <a:schemeClr val="bg1"/>
                </a:solidFill>
                <a:latin typeface="Arial" panose="020B0604020202020204" pitchFamily="34" charset="0"/>
              </a:rPr>
              <a:t>do not have such knowledge</a:t>
            </a:r>
            <a:endParaRPr lang="en-US" altLang="en-US" dirty="0">
              <a:solidFill>
                <a:schemeClr val="bg1"/>
              </a:solidFill>
              <a:latin typeface="Arial" panose="020B0604020202020204" pitchFamily="34" charset="0"/>
            </a:endParaRPr>
          </a:p>
        </p:txBody>
      </p:sp>
      <p:sp>
        <p:nvSpPr>
          <p:cNvPr id="1125387" name="Line 11"/>
          <p:cNvSpPr>
            <a:spLocks noChangeShapeType="1"/>
          </p:cNvSpPr>
          <p:nvPr/>
        </p:nvSpPr>
        <p:spPr bwMode="auto">
          <a:xfrm>
            <a:off x="2219325" y="2990850"/>
            <a:ext cx="323850" cy="45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125393" name="Group 17"/>
          <p:cNvGrpSpPr>
            <a:grpSpLocks/>
          </p:cNvGrpSpPr>
          <p:nvPr/>
        </p:nvGrpSpPr>
        <p:grpSpPr bwMode="auto">
          <a:xfrm>
            <a:off x="4772025" y="2393950"/>
            <a:ext cx="3571875" cy="304800"/>
            <a:chOff x="2946" y="1508"/>
            <a:chExt cx="2250" cy="192"/>
          </a:xfrm>
        </p:grpSpPr>
        <p:sp>
          <p:nvSpPr>
            <p:cNvPr id="43025" name="Rectangle 5"/>
            <p:cNvSpPr>
              <a:spLocks noChangeArrowheads="1"/>
            </p:cNvSpPr>
            <p:nvPr/>
          </p:nvSpPr>
          <p:spPr bwMode="auto">
            <a:xfrm>
              <a:off x="3458" y="1508"/>
              <a:ext cx="1738" cy="192"/>
            </a:xfrm>
            <a:prstGeom prst="rect">
              <a:avLst/>
            </a:prstGeom>
            <a:solidFill>
              <a:srgbClr val="0000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bg1"/>
                  </a:solidFill>
                  <a:latin typeface="Arial" panose="020B0604020202020204" pitchFamily="34" charset="0"/>
                </a:rPr>
                <a:t>Deterministic Choice Models </a:t>
              </a:r>
              <a:endParaRPr lang="en-US" altLang="en-US">
                <a:solidFill>
                  <a:schemeClr val="bg1"/>
                </a:solidFill>
                <a:latin typeface="Arial" panose="020B0604020202020204" pitchFamily="34" charset="0"/>
              </a:endParaRPr>
            </a:p>
          </p:txBody>
        </p:sp>
        <p:sp>
          <p:nvSpPr>
            <p:cNvPr id="43026" name="Line 12"/>
            <p:cNvSpPr>
              <a:spLocks noChangeShapeType="1"/>
            </p:cNvSpPr>
            <p:nvPr/>
          </p:nvSpPr>
          <p:spPr bwMode="auto">
            <a:xfrm flipV="1">
              <a:off x="2946" y="1602"/>
              <a:ext cx="37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125394" name="Rectangle 18"/>
          <p:cNvSpPr>
            <a:spLocks noChangeArrowheads="1"/>
          </p:cNvSpPr>
          <p:nvPr/>
        </p:nvSpPr>
        <p:spPr bwMode="auto">
          <a:xfrm>
            <a:off x="1630363" y="5846763"/>
            <a:ext cx="4206875" cy="517525"/>
          </a:xfrm>
          <a:prstGeom prst="rect">
            <a:avLst/>
          </a:prstGeom>
          <a:solidFill>
            <a:srgbClr val="0066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bg1"/>
                </a:solidFill>
                <a:latin typeface="Arial" panose="020B0604020202020204" pitchFamily="34" charset="0"/>
              </a:rPr>
              <a:t>No realistic possibility of obtaining this information</a:t>
            </a:r>
            <a:endParaRPr lang="en-US" altLang="en-US">
              <a:solidFill>
                <a:schemeClr val="bg1"/>
              </a:solidFill>
              <a:latin typeface="Arial" panose="020B0604020202020204" pitchFamily="34" charset="0"/>
            </a:endParaRPr>
          </a:p>
        </p:txBody>
      </p:sp>
      <p:grpSp>
        <p:nvGrpSpPr>
          <p:cNvPr id="1125396" name="Group 20"/>
          <p:cNvGrpSpPr>
            <a:grpSpLocks/>
          </p:cNvGrpSpPr>
          <p:nvPr/>
        </p:nvGrpSpPr>
        <p:grpSpPr bwMode="auto">
          <a:xfrm>
            <a:off x="5075238" y="3692525"/>
            <a:ext cx="4068762" cy="2513013"/>
            <a:chOff x="3197" y="2326"/>
            <a:chExt cx="2563" cy="1583"/>
          </a:xfrm>
        </p:grpSpPr>
        <p:sp>
          <p:nvSpPr>
            <p:cNvPr id="43020" name="Rectangle 7"/>
            <p:cNvSpPr>
              <a:spLocks noChangeArrowheads="1"/>
            </p:cNvSpPr>
            <p:nvPr/>
          </p:nvSpPr>
          <p:spPr bwMode="auto">
            <a:xfrm>
              <a:off x="4022" y="3055"/>
              <a:ext cx="1738" cy="192"/>
            </a:xfrm>
            <a:prstGeom prst="rect">
              <a:avLst/>
            </a:prstGeom>
            <a:solidFill>
              <a:srgbClr val="000099"/>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bg1"/>
                  </a:solidFill>
                  <a:latin typeface="Arial" panose="020B0604020202020204" pitchFamily="34" charset="0"/>
                </a:rPr>
                <a:t>Random Utility Models </a:t>
              </a:r>
              <a:endParaRPr lang="en-US" altLang="en-US">
                <a:solidFill>
                  <a:schemeClr val="bg1"/>
                </a:solidFill>
                <a:latin typeface="Arial" panose="020B0604020202020204" pitchFamily="34" charset="0"/>
              </a:endParaRPr>
            </a:p>
          </p:txBody>
        </p:sp>
        <p:sp>
          <p:nvSpPr>
            <p:cNvPr id="43021" name="Line 13"/>
            <p:cNvSpPr>
              <a:spLocks noChangeShapeType="1"/>
            </p:cNvSpPr>
            <p:nvPr/>
          </p:nvSpPr>
          <p:spPr bwMode="auto">
            <a:xfrm flipV="1">
              <a:off x="3546" y="3161"/>
              <a:ext cx="378" cy="18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022" name="Line 14"/>
            <p:cNvSpPr>
              <a:spLocks noChangeShapeType="1"/>
            </p:cNvSpPr>
            <p:nvPr/>
          </p:nvSpPr>
          <p:spPr bwMode="auto">
            <a:xfrm>
              <a:off x="3366" y="2769"/>
              <a:ext cx="534" cy="32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023" name="Line 15"/>
            <p:cNvSpPr>
              <a:spLocks noChangeShapeType="1"/>
            </p:cNvSpPr>
            <p:nvPr/>
          </p:nvSpPr>
          <p:spPr bwMode="auto">
            <a:xfrm flipV="1">
              <a:off x="3716" y="3233"/>
              <a:ext cx="247" cy="6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024" name="Line 19"/>
            <p:cNvSpPr>
              <a:spLocks noChangeShapeType="1"/>
            </p:cNvSpPr>
            <p:nvPr/>
          </p:nvSpPr>
          <p:spPr bwMode="auto">
            <a:xfrm>
              <a:off x="3197" y="2326"/>
              <a:ext cx="781" cy="71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5393"/>
                                        </p:tgtEl>
                                        <p:attrNameLst>
                                          <p:attrName>style.visibility</p:attrName>
                                        </p:attrNameLst>
                                      </p:cBhvr>
                                      <p:to>
                                        <p:strVal val="visible"/>
                                      </p:to>
                                    </p:set>
                                    <p:animEffect transition="in" filter="fade">
                                      <p:cBhvr>
                                        <p:cTn id="7" dur="1000"/>
                                        <p:tgtEl>
                                          <p:spTgt spid="11253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25387"/>
                                        </p:tgtEl>
                                        <p:attrNameLst>
                                          <p:attrName>style.visibility</p:attrName>
                                        </p:attrNameLst>
                                      </p:cBhvr>
                                      <p:to>
                                        <p:strVal val="visible"/>
                                      </p:to>
                                    </p:set>
                                    <p:animEffect transition="in" filter="fade">
                                      <p:cBhvr>
                                        <p:cTn id="12" dur="1000"/>
                                        <p:tgtEl>
                                          <p:spTgt spid="11253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5385"/>
                                        </p:tgtEl>
                                        <p:attrNameLst>
                                          <p:attrName>style.visibility</p:attrName>
                                        </p:attrNameLst>
                                      </p:cBhvr>
                                      <p:to>
                                        <p:strVal val="visible"/>
                                      </p:to>
                                    </p:set>
                                    <p:animEffect transition="in" filter="fade">
                                      <p:cBhvr>
                                        <p:cTn id="15" dur="1000"/>
                                        <p:tgtEl>
                                          <p:spTgt spid="112538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25384"/>
                                        </p:tgtEl>
                                        <p:attrNameLst>
                                          <p:attrName>style.visibility</p:attrName>
                                        </p:attrNameLst>
                                      </p:cBhvr>
                                      <p:to>
                                        <p:strVal val="visible"/>
                                      </p:to>
                                    </p:set>
                                    <p:animEffect transition="in" filter="fade">
                                      <p:cBhvr>
                                        <p:cTn id="20" dur="1000"/>
                                        <p:tgtEl>
                                          <p:spTgt spid="11253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25382"/>
                                        </p:tgtEl>
                                        <p:attrNameLst>
                                          <p:attrName>style.visibility</p:attrName>
                                        </p:attrNameLst>
                                      </p:cBhvr>
                                      <p:to>
                                        <p:strVal val="visible"/>
                                      </p:to>
                                    </p:set>
                                    <p:animEffect transition="in" filter="fade">
                                      <p:cBhvr>
                                        <p:cTn id="25" dur="1000"/>
                                        <p:tgtEl>
                                          <p:spTgt spid="112538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25394"/>
                                        </p:tgtEl>
                                        <p:attrNameLst>
                                          <p:attrName>style.visibility</p:attrName>
                                        </p:attrNameLst>
                                      </p:cBhvr>
                                      <p:to>
                                        <p:strVal val="visible"/>
                                      </p:to>
                                    </p:set>
                                    <p:animEffect transition="in" filter="fade">
                                      <p:cBhvr>
                                        <p:cTn id="30" dur="1000"/>
                                        <p:tgtEl>
                                          <p:spTgt spid="11253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125396"/>
                                        </p:tgtEl>
                                        <p:attrNameLst>
                                          <p:attrName>style.visibility</p:attrName>
                                        </p:attrNameLst>
                                      </p:cBhvr>
                                      <p:to>
                                        <p:strVal val="visible"/>
                                      </p:to>
                                    </p:set>
                                    <p:animEffect transition="in" filter="fade">
                                      <p:cBhvr>
                                        <p:cTn id="35" dur="1000"/>
                                        <p:tgtEl>
                                          <p:spTgt spid="112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382" grpId="0" animBg="1"/>
      <p:bldP spid="1125384" grpId="0" animBg="1"/>
      <p:bldP spid="1125385" grpId="0" animBg="1"/>
      <p:bldP spid="11253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F776232E-DF86-4614-A484-6CE1551A6443}" type="slidenum">
              <a:rPr lang="en-US" altLang="en-US" sz="800">
                <a:solidFill>
                  <a:srgbClr val="660066"/>
                </a:solidFill>
                <a:latin typeface="Arial" panose="020B0604020202020204" pitchFamily="34" charset="0"/>
              </a:rPr>
              <a:pPr eaLnBrk="1" hangingPunct="1"/>
              <a:t>25</a:t>
            </a:fld>
            <a:endParaRPr lang="en-US" altLang="en-US" sz="800">
              <a:solidFill>
                <a:srgbClr val="660066"/>
              </a:solidFill>
              <a:latin typeface="Arial" panose="020B0604020202020204" pitchFamily="34" charset="0"/>
            </a:endParaRPr>
          </a:p>
        </p:txBody>
      </p:sp>
      <p:sp>
        <p:nvSpPr>
          <p:cNvPr id="44035" name="Rectangle 2"/>
          <p:cNvSpPr>
            <a:spLocks noGrp="1" noChangeArrowheads="1"/>
          </p:cNvSpPr>
          <p:nvPr>
            <p:ph type="title"/>
          </p:nvPr>
        </p:nvSpPr>
        <p:spPr/>
        <p:txBody>
          <a:bodyPr/>
          <a:lstStyle/>
          <a:p>
            <a:pPr eaLnBrk="1" hangingPunct="1"/>
            <a:r>
              <a:rPr lang="en-US" altLang="en-US" sz="4000" b="1" smtClean="0">
                <a:solidFill>
                  <a:srgbClr val="660066"/>
                </a:solidFill>
              </a:rPr>
              <a:t>Probabilistic Choice Theory: </a:t>
            </a:r>
            <a:r>
              <a:rPr lang="en-US" altLang="en-US" sz="4000" i="1" smtClean="0">
                <a:solidFill>
                  <a:srgbClr val="660066"/>
                </a:solidFill>
              </a:rPr>
              <a:t>Random Utility Approach</a:t>
            </a:r>
          </a:p>
        </p:txBody>
      </p:sp>
      <p:sp>
        <p:nvSpPr>
          <p:cNvPr id="1127427" name="Rectangle 3"/>
          <p:cNvSpPr>
            <a:spLocks noGrp="1" noChangeArrowheads="1"/>
          </p:cNvSpPr>
          <p:nvPr>
            <p:ph type="body" idx="1"/>
          </p:nvPr>
        </p:nvSpPr>
        <p:spPr>
          <a:xfrm>
            <a:off x="514350" y="2143125"/>
            <a:ext cx="7751763" cy="2646363"/>
          </a:xfrm>
        </p:spPr>
        <p:txBody>
          <a:bodyPr/>
          <a:lstStyle/>
          <a:p>
            <a:pPr eaLnBrk="1" hangingPunct="1">
              <a:lnSpc>
                <a:spcPct val="80000"/>
              </a:lnSpc>
            </a:pPr>
            <a:r>
              <a:rPr lang="en-US" altLang="en-US" sz="1800" smtClean="0"/>
              <a:t>The individual is assumed to choose an alternative if its utility is greater than that of any other alternative.</a:t>
            </a:r>
          </a:p>
          <a:p>
            <a:pPr eaLnBrk="1" hangingPunct="1">
              <a:lnSpc>
                <a:spcPct val="80000"/>
              </a:lnSpc>
            </a:pPr>
            <a:endParaRPr lang="en-US" altLang="en-US" sz="1800" smtClean="0"/>
          </a:p>
          <a:p>
            <a:pPr lvl="1" eaLnBrk="1" hangingPunct="1">
              <a:lnSpc>
                <a:spcPct val="80000"/>
              </a:lnSpc>
            </a:pPr>
            <a:r>
              <a:rPr lang="en-US" altLang="en-US" sz="1600" smtClean="0"/>
              <a:t>The probability prediction of the analyst results from differences between the estimated utility values and the utility values used by the decision maker. </a:t>
            </a:r>
          </a:p>
          <a:p>
            <a:pPr lvl="1" eaLnBrk="1" hangingPunct="1">
              <a:lnSpc>
                <a:spcPct val="80000"/>
              </a:lnSpc>
            </a:pPr>
            <a:endParaRPr lang="en-US" altLang="en-US" sz="1600" smtClean="0"/>
          </a:p>
          <a:p>
            <a:pPr lvl="1" eaLnBrk="1" hangingPunct="1">
              <a:lnSpc>
                <a:spcPct val="80000"/>
              </a:lnSpc>
            </a:pPr>
            <a:r>
              <a:rPr lang="en-US" altLang="en-US" sz="1600" smtClean="0"/>
              <a:t>How to represent this difference?</a:t>
            </a:r>
          </a:p>
          <a:p>
            <a:pPr lvl="1" eaLnBrk="1" hangingPunct="1">
              <a:lnSpc>
                <a:spcPct val="80000"/>
              </a:lnSpc>
            </a:pPr>
            <a:endParaRPr lang="en-US" altLang="en-US" sz="1600" smtClean="0"/>
          </a:p>
          <a:p>
            <a:pPr lvl="2" eaLnBrk="1" hangingPunct="1">
              <a:lnSpc>
                <a:spcPct val="80000"/>
              </a:lnSpc>
            </a:pPr>
            <a:r>
              <a:rPr lang="en-US" altLang="en-US" sz="1400" smtClean="0"/>
              <a:t>Decompose the utility of alternative!</a:t>
            </a:r>
          </a:p>
          <a:p>
            <a:pPr eaLnBrk="1" hangingPunct="1">
              <a:lnSpc>
                <a:spcPct val="80000"/>
              </a:lnSpc>
            </a:pPr>
            <a:endParaRPr lang="en-US" altLang="en-US" sz="1800" smtClean="0"/>
          </a:p>
        </p:txBody>
      </p:sp>
      <p:grpSp>
        <p:nvGrpSpPr>
          <p:cNvPr id="1127441" name="Group 17"/>
          <p:cNvGrpSpPr>
            <a:grpSpLocks/>
          </p:cNvGrpSpPr>
          <p:nvPr/>
        </p:nvGrpSpPr>
        <p:grpSpPr bwMode="auto">
          <a:xfrm>
            <a:off x="4781550" y="4772025"/>
            <a:ext cx="3524250" cy="946150"/>
            <a:chOff x="3012" y="3006"/>
            <a:chExt cx="2220" cy="596"/>
          </a:xfrm>
        </p:grpSpPr>
        <p:sp>
          <p:nvSpPr>
            <p:cNvPr id="44044" name="AutoShape 8"/>
            <p:cNvSpPr>
              <a:spLocks noChangeArrowheads="1"/>
            </p:cNvSpPr>
            <p:nvPr/>
          </p:nvSpPr>
          <p:spPr bwMode="auto">
            <a:xfrm rot="-2830355">
              <a:off x="3192" y="2826"/>
              <a:ext cx="138" cy="498"/>
            </a:xfrm>
            <a:prstGeom prst="downArrow">
              <a:avLst>
                <a:gd name="adj1" fmla="val 50000"/>
                <a:gd name="adj2" fmla="val 90217"/>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44045" name="Text Box 13"/>
            <p:cNvSpPr txBox="1">
              <a:spLocks noChangeArrowheads="1"/>
            </p:cNvSpPr>
            <p:nvPr/>
          </p:nvSpPr>
          <p:spPr bwMode="auto">
            <a:xfrm>
              <a:off x="3378" y="3276"/>
              <a:ext cx="18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r>
                <a:rPr lang="en-US" altLang="en-US">
                  <a:latin typeface="Arial" panose="020B0604020202020204" pitchFamily="34" charset="0"/>
                </a:rPr>
                <a:t>Portion of the utility unknown to the analyst </a:t>
              </a:r>
              <a:r>
                <a:rPr lang="en-US" altLang="en-US" i="1">
                  <a:solidFill>
                    <a:srgbClr val="A50021"/>
                  </a:solidFill>
                  <a:latin typeface="Arial" panose="020B0604020202020204" pitchFamily="34" charset="0"/>
                </a:rPr>
                <a:t>“Random Error Term”</a:t>
              </a:r>
            </a:p>
          </p:txBody>
        </p:sp>
      </p:grpSp>
      <p:grpSp>
        <p:nvGrpSpPr>
          <p:cNvPr id="1127440" name="Group 16"/>
          <p:cNvGrpSpPr>
            <a:grpSpLocks/>
          </p:cNvGrpSpPr>
          <p:nvPr/>
        </p:nvGrpSpPr>
        <p:grpSpPr bwMode="auto">
          <a:xfrm>
            <a:off x="952500" y="4543425"/>
            <a:ext cx="3609975" cy="1212850"/>
            <a:chOff x="600" y="2862"/>
            <a:chExt cx="2274" cy="764"/>
          </a:xfrm>
        </p:grpSpPr>
        <p:sp>
          <p:nvSpPr>
            <p:cNvPr id="44042" name="AutoShape 7"/>
            <p:cNvSpPr>
              <a:spLocks noChangeArrowheads="1"/>
            </p:cNvSpPr>
            <p:nvPr/>
          </p:nvSpPr>
          <p:spPr bwMode="auto">
            <a:xfrm rot="2113055">
              <a:off x="2268" y="2862"/>
              <a:ext cx="138" cy="498"/>
            </a:xfrm>
            <a:prstGeom prst="downArrow">
              <a:avLst>
                <a:gd name="adj1" fmla="val 50000"/>
                <a:gd name="adj2" fmla="val 90217"/>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44043" name="Text Box 14"/>
            <p:cNvSpPr txBox="1">
              <a:spLocks noChangeArrowheads="1"/>
            </p:cNvSpPr>
            <p:nvPr/>
          </p:nvSpPr>
          <p:spPr bwMode="auto">
            <a:xfrm>
              <a:off x="600" y="3300"/>
              <a:ext cx="227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r>
                <a:rPr lang="en-US" altLang="en-US">
                  <a:latin typeface="Arial" panose="020B0604020202020204" pitchFamily="34" charset="0"/>
                </a:rPr>
                <a:t>Portion of the utility observed by the analyst </a:t>
              </a:r>
              <a:r>
                <a:rPr lang="en-US" altLang="en-US" i="1">
                  <a:solidFill>
                    <a:srgbClr val="A50021"/>
                  </a:solidFill>
                  <a:latin typeface="Arial" panose="020B0604020202020204" pitchFamily="34" charset="0"/>
                </a:rPr>
                <a:t>“Deterministic Portion of the Utility”</a:t>
              </a:r>
            </a:p>
          </p:txBody>
        </p:sp>
      </p:grpSp>
      <p:sp>
        <p:nvSpPr>
          <p:cNvPr id="1127442" name="AutoShape 18"/>
          <p:cNvSpPr>
            <a:spLocks noChangeArrowheads="1"/>
          </p:cNvSpPr>
          <p:nvPr/>
        </p:nvSpPr>
        <p:spPr bwMode="auto">
          <a:xfrm rot="2637502">
            <a:off x="3886200" y="5838825"/>
            <a:ext cx="590550" cy="123825"/>
          </a:xfrm>
          <a:prstGeom prst="leftArrow">
            <a:avLst>
              <a:gd name="adj1" fmla="val 50000"/>
              <a:gd name="adj2" fmla="val 119231"/>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27443" name="AutoShape 19"/>
          <p:cNvSpPr>
            <a:spLocks noChangeArrowheads="1"/>
          </p:cNvSpPr>
          <p:nvPr/>
        </p:nvSpPr>
        <p:spPr bwMode="auto">
          <a:xfrm rot="8037502">
            <a:off x="5819776" y="5886450"/>
            <a:ext cx="590550" cy="123825"/>
          </a:xfrm>
          <a:prstGeom prst="leftArrow">
            <a:avLst>
              <a:gd name="adj1" fmla="val 50000"/>
              <a:gd name="adj2" fmla="val 119231"/>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1127445" name="Object 21"/>
          <p:cNvGraphicFramePr>
            <a:graphicFrameLocks noChangeAspect="1"/>
          </p:cNvGraphicFramePr>
          <p:nvPr/>
        </p:nvGraphicFramePr>
        <p:xfrm>
          <a:off x="3176588" y="6059488"/>
          <a:ext cx="2828925" cy="784225"/>
        </p:xfrm>
        <a:graphic>
          <a:graphicData uri="http://schemas.openxmlformats.org/presentationml/2006/ole">
            <mc:AlternateContent xmlns:mc="http://schemas.openxmlformats.org/markup-compatibility/2006">
              <mc:Choice xmlns:v="urn:schemas-microsoft-com:vml" Requires="v">
                <p:oleObj spid="_x0000_s44053" name="Equation" r:id="rId4" imgW="825500" imgH="228600" progId="Equation.DSMT4">
                  <p:embed/>
                </p:oleObj>
              </mc:Choice>
              <mc:Fallback>
                <p:oleObj name="Equation" r:id="rId4" imgW="825500" imgH="22860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588" y="6059488"/>
                        <a:ext cx="2828925"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7427">
                                            <p:txEl>
                                              <p:pRg st="4" end="4"/>
                                            </p:txEl>
                                          </p:spTgt>
                                        </p:tgtEl>
                                        <p:attrNameLst>
                                          <p:attrName>style.visibility</p:attrName>
                                        </p:attrNameLst>
                                      </p:cBhvr>
                                      <p:to>
                                        <p:strVal val="visible"/>
                                      </p:to>
                                    </p:set>
                                    <p:animEffect transition="in" filter="fade">
                                      <p:cBhvr>
                                        <p:cTn id="7" dur="1000"/>
                                        <p:tgtEl>
                                          <p:spTgt spid="1127427">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27427">
                                            <p:txEl>
                                              <p:pRg st="6" end="6"/>
                                            </p:txEl>
                                          </p:spTgt>
                                        </p:tgtEl>
                                        <p:attrNameLst>
                                          <p:attrName>style.visibility</p:attrName>
                                        </p:attrNameLst>
                                      </p:cBhvr>
                                      <p:to>
                                        <p:strVal val="visible"/>
                                      </p:to>
                                    </p:set>
                                    <p:animEffect transition="in" filter="fade">
                                      <p:cBhvr>
                                        <p:cTn id="12" dur="1000"/>
                                        <p:tgtEl>
                                          <p:spTgt spid="1127427">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40"/>
                                        </p:tgtEl>
                                        <p:attrNameLst>
                                          <p:attrName>style.visibility</p:attrName>
                                        </p:attrNameLst>
                                      </p:cBhvr>
                                      <p:to>
                                        <p:strVal val="visible"/>
                                      </p:to>
                                    </p:set>
                                    <p:animEffect transition="in" filter="fade">
                                      <p:cBhvr>
                                        <p:cTn id="17" dur="1000"/>
                                        <p:tgtEl>
                                          <p:spTgt spid="11274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27441"/>
                                        </p:tgtEl>
                                        <p:attrNameLst>
                                          <p:attrName>style.visibility</p:attrName>
                                        </p:attrNameLst>
                                      </p:cBhvr>
                                      <p:to>
                                        <p:strVal val="visible"/>
                                      </p:to>
                                    </p:set>
                                    <p:animEffect transition="in" filter="fade">
                                      <p:cBhvr>
                                        <p:cTn id="22" dur="1000"/>
                                        <p:tgtEl>
                                          <p:spTgt spid="11274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127445"/>
                                        </p:tgtEl>
                                        <p:attrNameLst>
                                          <p:attrName>style.visibility</p:attrName>
                                        </p:attrNameLst>
                                      </p:cBhvr>
                                      <p:to>
                                        <p:strVal val="visible"/>
                                      </p:to>
                                    </p:set>
                                    <p:animEffect transition="in" filter="fade">
                                      <p:cBhvr>
                                        <p:cTn id="27" dur="1000"/>
                                        <p:tgtEl>
                                          <p:spTgt spid="11274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27442"/>
                                        </p:tgtEl>
                                        <p:attrNameLst>
                                          <p:attrName>style.visibility</p:attrName>
                                        </p:attrNameLst>
                                      </p:cBhvr>
                                      <p:to>
                                        <p:strVal val="visible"/>
                                      </p:to>
                                    </p:set>
                                    <p:animEffect transition="in" filter="fade">
                                      <p:cBhvr>
                                        <p:cTn id="30" dur="1000"/>
                                        <p:tgtEl>
                                          <p:spTgt spid="11274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27443"/>
                                        </p:tgtEl>
                                        <p:attrNameLst>
                                          <p:attrName>style.visibility</p:attrName>
                                        </p:attrNameLst>
                                      </p:cBhvr>
                                      <p:to>
                                        <p:strVal val="visible"/>
                                      </p:to>
                                    </p:set>
                                    <p:animEffect transition="in" filter="fade">
                                      <p:cBhvr>
                                        <p:cTn id="33" dur="1000"/>
                                        <p:tgtEl>
                                          <p:spTgt spid="1127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42" grpId="0" animBg="1"/>
      <p:bldP spid="11274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1FB31FF-C9C2-4513-BBC1-8D75EB431A78}" type="slidenum">
              <a:rPr lang="en-US" altLang="en-US" sz="800">
                <a:solidFill>
                  <a:srgbClr val="660066"/>
                </a:solidFill>
                <a:latin typeface="Arial" panose="020B0604020202020204" pitchFamily="34" charset="0"/>
              </a:rPr>
              <a:pPr eaLnBrk="1" hangingPunct="1"/>
              <a:t>26</a:t>
            </a:fld>
            <a:endParaRPr lang="en-US" altLang="en-US" sz="800">
              <a:solidFill>
                <a:srgbClr val="660066"/>
              </a:solidFill>
              <a:latin typeface="Arial" panose="020B0604020202020204" pitchFamily="34" charset="0"/>
            </a:endParaRPr>
          </a:p>
        </p:txBody>
      </p:sp>
      <p:sp>
        <p:nvSpPr>
          <p:cNvPr id="45059" name="Rectangle 2"/>
          <p:cNvSpPr>
            <a:spLocks noGrp="1" noChangeArrowheads="1"/>
          </p:cNvSpPr>
          <p:nvPr>
            <p:ph type="title"/>
          </p:nvPr>
        </p:nvSpPr>
        <p:spPr/>
        <p:txBody>
          <a:bodyPr/>
          <a:lstStyle/>
          <a:p>
            <a:pPr eaLnBrk="1" hangingPunct="1"/>
            <a:r>
              <a:rPr lang="en-US" altLang="en-US" sz="4000" b="1" smtClean="0">
                <a:solidFill>
                  <a:srgbClr val="660066"/>
                </a:solidFill>
              </a:rPr>
              <a:t>Components of the Deterministic Portion of the Utility</a:t>
            </a:r>
          </a:p>
        </p:txBody>
      </p:sp>
      <p:sp>
        <p:nvSpPr>
          <p:cNvPr id="45060" name="Rectangle 3"/>
          <p:cNvSpPr>
            <a:spLocks noGrp="1" noChangeArrowheads="1"/>
          </p:cNvSpPr>
          <p:nvPr>
            <p:ph type="body" idx="1"/>
          </p:nvPr>
        </p:nvSpPr>
        <p:spPr>
          <a:xfrm>
            <a:off x="514350" y="2143125"/>
            <a:ext cx="7896225" cy="1666875"/>
          </a:xfrm>
        </p:spPr>
        <p:txBody>
          <a:bodyPr/>
          <a:lstStyle/>
          <a:p>
            <a:pPr eaLnBrk="1" hangingPunct="1">
              <a:lnSpc>
                <a:spcPct val="80000"/>
              </a:lnSpc>
            </a:pPr>
            <a:r>
              <a:rPr lang="en-US" altLang="en-US" sz="1800" smtClean="0"/>
              <a:t>“Deterministic --  Observable -- Systematic”  portion of the utility!</a:t>
            </a:r>
          </a:p>
          <a:p>
            <a:pPr eaLnBrk="1" hangingPunct="1">
              <a:lnSpc>
                <a:spcPct val="80000"/>
              </a:lnSpc>
            </a:pPr>
            <a:endParaRPr lang="en-US" altLang="en-US" sz="1800" smtClean="0"/>
          </a:p>
          <a:p>
            <a:pPr lvl="1" eaLnBrk="1" hangingPunct="1">
              <a:lnSpc>
                <a:spcPct val="80000"/>
              </a:lnSpc>
            </a:pPr>
            <a:r>
              <a:rPr lang="en-US" altLang="en-US" sz="1600" smtClean="0"/>
              <a:t>Mathematical function of the attributes of the alternative and the characteristics of the decision maker </a:t>
            </a:r>
          </a:p>
          <a:p>
            <a:pPr lvl="1" eaLnBrk="1" hangingPunct="1">
              <a:lnSpc>
                <a:spcPct val="80000"/>
              </a:lnSpc>
            </a:pPr>
            <a:endParaRPr lang="en-US" altLang="en-US" sz="1800" smtClean="0"/>
          </a:p>
          <a:p>
            <a:pPr lvl="2" eaLnBrk="1" hangingPunct="1">
              <a:lnSpc>
                <a:spcPct val="80000"/>
              </a:lnSpc>
            </a:pPr>
            <a:r>
              <a:rPr lang="en-US" altLang="en-US" sz="1400" smtClean="0"/>
              <a:t>Any mathematical form but generally additive to simplify the estimation</a:t>
            </a:r>
            <a:endParaRPr lang="en-US" altLang="en-US" sz="1800" smtClean="0"/>
          </a:p>
        </p:txBody>
      </p:sp>
      <p:grpSp>
        <p:nvGrpSpPr>
          <p:cNvPr id="1131539" name="Group 19"/>
          <p:cNvGrpSpPr>
            <a:grpSpLocks/>
          </p:cNvGrpSpPr>
          <p:nvPr/>
        </p:nvGrpSpPr>
        <p:grpSpPr bwMode="auto">
          <a:xfrm>
            <a:off x="1447800" y="4705350"/>
            <a:ext cx="6772275" cy="1660525"/>
            <a:chOff x="912" y="2874"/>
            <a:chExt cx="4266" cy="1046"/>
          </a:xfrm>
        </p:grpSpPr>
        <p:sp>
          <p:nvSpPr>
            <p:cNvPr id="45064" name="Line 10"/>
            <p:cNvSpPr>
              <a:spLocks noChangeShapeType="1"/>
            </p:cNvSpPr>
            <p:nvPr/>
          </p:nvSpPr>
          <p:spPr bwMode="auto">
            <a:xfrm flipH="1">
              <a:off x="2520" y="2922"/>
              <a:ext cx="318" cy="606"/>
            </a:xfrm>
            <a:prstGeom prst="line">
              <a:avLst/>
            </a:prstGeom>
            <a:noFill/>
            <a:ln w="127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065" name="Text Box 11"/>
            <p:cNvSpPr txBox="1">
              <a:spLocks noChangeArrowheads="1"/>
            </p:cNvSpPr>
            <p:nvPr/>
          </p:nvSpPr>
          <p:spPr bwMode="auto">
            <a:xfrm>
              <a:off x="1812" y="3552"/>
              <a:ext cx="149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6600"/>
                  </a:solidFill>
                </a:rPr>
                <a:t>Attributes of alternative </a:t>
              </a:r>
              <a:r>
                <a:rPr lang="en-US" altLang="en-US" i="1">
                  <a:solidFill>
                    <a:srgbClr val="006600"/>
                  </a:solidFill>
                </a:rPr>
                <a:t>i</a:t>
              </a:r>
            </a:p>
          </p:txBody>
        </p:sp>
        <p:sp>
          <p:nvSpPr>
            <p:cNvPr id="45066" name="Line 14"/>
            <p:cNvSpPr>
              <a:spLocks noChangeShapeType="1"/>
            </p:cNvSpPr>
            <p:nvPr/>
          </p:nvSpPr>
          <p:spPr bwMode="auto">
            <a:xfrm>
              <a:off x="3894" y="2928"/>
              <a:ext cx="294" cy="570"/>
            </a:xfrm>
            <a:prstGeom prst="line">
              <a:avLst/>
            </a:prstGeom>
            <a:noFill/>
            <a:ln w="127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067" name="Text Box 15"/>
            <p:cNvSpPr txBox="1">
              <a:spLocks noChangeArrowheads="1"/>
            </p:cNvSpPr>
            <p:nvPr/>
          </p:nvSpPr>
          <p:spPr bwMode="auto">
            <a:xfrm>
              <a:off x="3348" y="3460"/>
              <a:ext cx="183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0099"/>
                  </a:solidFill>
                </a:rPr>
                <a:t>Interactions between the attributes of alternative </a:t>
              </a:r>
              <a:r>
                <a:rPr lang="en-US" altLang="en-US" i="1">
                  <a:solidFill>
                    <a:srgbClr val="000099"/>
                  </a:solidFill>
                </a:rPr>
                <a:t>i</a:t>
              </a:r>
              <a:r>
                <a:rPr lang="en-US" altLang="en-US">
                  <a:solidFill>
                    <a:srgbClr val="000099"/>
                  </a:solidFill>
                </a:rPr>
                <a:t> and the characteristics of decision maker </a:t>
              </a:r>
              <a:r>
                <a:rPr lang="en-US" altLang="en-US" i="1">
                  <a:solidFill>
                    <a:srgbClr val="000099"/>
                  </a:solidFill>
                </a:rPr>
                <a:t>t</a:t>
              </a:r>
            </a:p>
          </p:txBody>
        </p:sp>
        <p:sp>
          <p:nvSpPr>
            <p:cNvPr id="45068" name="Line 17"/>
            <p:cNvSpPr>
              <a:spLocks noChangeShapeType="1"/>
            </p:cNvSpPr>
            <p:nvPr/>
          </p:nvSpPr>
          <p:spPr bwMode="auto">
            <a:xfrm flipH="1">
              <a:off x="1446" y="2874"/>
              <a:ext cx="504" cy="330"/>
            </a:xfrm>
            <a:prstGeom prst="line">
              <a:avLst/>
            </a:prstGeom>
            <a:noFill/>
            <a:ln w="127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069" name="Text Box 18"/>
            <p:cNvSpPr txBox="1">
              <a:spLocks noChangeArrowheads="1"/>
            </p:cNvSpPr>
            <p:nvPr/>
          </p:nvSpPr>
          <p:spPr bwMode="auto">
            <a:xfrm>
              <a:off x="912" y="3222"/>
              <a:ext cx="117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A50021"/>
                  </a:solidFill>
                </a:rPr>
                <a:t>Characteristics of decision maker </a:t>
              </a:r>
              <a:r>
                <a:rPr lang="en-US" altLang="en-US" i="1">
                  <a:solidFill>
                    <a:srgbClr val="A50021"/>
                  </a:solidFill>
                </a:rPr>
                <a:t>t</a:t>
              </a:r>
            </a:p>
          </p:txBody>
        </p:sp>
      </p:grpSp>
      <p:sp>
        <p:nvSpPr>
          <p:cNvPr id="1131541" name="Text Box 21"/>
          <p:cNvSpPr txBox="1">
            <a:spLocks noChangeArrowheads="1"/>
          </p:cNvSpPr>
          <p:nvPr/>
        </p:nvSpPr>
        <p:spPr bwMode="auto">
          <a:xfrm>
            <a:off x="66675" y="3762375"/>
            <a:ext cx="2886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chemeClr val="accent2"/>
                </a:solidFill>
                <a:latin typeface="Arial" panose="020B0604020202020204" pitchFamily="34" charset="0"/>
              </a:rPr>
              <a:t>Systematic portion of the utility for alternative </a:t>
            </a:r>
            <a:r>
              <a:rPr lang="en-US" altLang="en-US" i="1">
                <a:solidFill>
                  <a:schemeClr val="accent2"/>
                </a:solidFill>
                <a:latin typeface="Arial" panose="020B0604020202020204" pitchFamily="34" charset="0"/>
              </a:rPr>
              <a:t>i </a:t>
            </a:r>
            <a:r>
              <a:rPr lang="en-US" altLang="en-US">
                <a:solidFill>
                  <a:schemeClr val="accent2"/>
                </a:solidFill>
                <a:latin typeface="Arial" panose="020B0604020202020204" pitchFamily="34" charset="0"/>
              </a:rPr>
              <a:t>for individual </a:t>
            </a:r>
            <a:r>
              <a:rPr lang="en-US" altLang="en-US" i="1">
                <a:solidFill>
                  <a:schemeClr val="accent2"/>
                </a:solidFill>
                <a:latin typeface="Arial" panose="020B0604020202020204" pitchFamily="34" charset="0"/>
              </a:rPr>
              <a:t>n; V</a:t>
            </a:r>
            <a:r>
              <a:rPr lang="en-US" altLang="en-US" i="1" baseline="-25000">
                <a:solidFill>
                  <a:schemeClr val="accent2"/>
                </a:solidFill>
                <a:latin typeface="Arial" panose="020B0604020202020204" pitchFamily="34" charset="0"/>
              </a:rPr>
              <a:t>ni</a:t>
            </a:r>
          </a:p>
        </p:txBody>
      </p:sp>
      <p:graphicFrame>
        <p:nvGraphicFramePr>
          <p:cNvPr id="1131542" name="Object 22"/>
          <p:cNvGraphicFramePr>
            <a:graphicFrameLocks noChangeAspect="1"/>
          </p:cNvGraphicFramePr>
          <p:nvPr/>
        </p:nvGraphicFramePr>
        <p:xfrm>
          <a:off x="1871663" y="4244975"/>
          <a:ext cx="5464175" cy="647700"/>
        </p:xfrm>
        <a:graphic>
          <a:graphicData uri="http://schemas.openxmlformats.org/presentationml/2006/ole">
            <mc:AlternateContent xmlns:mc="http://schemas.openxmlformats.org/markup-compatibility/2006">
              <mc:Choice xmlns:v="urn:schemas-microsoft-com:vml" Requires="v">
                <p:oleObj spid="_x0000_s45077" name="Equation" r:id="rId4" imgW="1930400" imgH="228600" progId="Equation.DSMT4">
                  <p:embed/>
                </p:oleObj>
              </mc:Choice>
              <mc:Fallback>
                <p:oleObj name="Equation" r:id="rId4" imgW="1930400" imgH="228600" progId="Equation.DSMT4">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663" y="4244975"/>
                        <a:ext cx="54641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1541"/>
                                        </p:tgtEl>
                                        <p:attrNameLst>
                                          <p:attrName>style.visibility</p:attrName>
                                        </p:attrNameLst>
                                      </p:cBhvr>
                                      <p:to>
                                        <p:strVal val="visible"/>
                                      </p:to>
                                    </p:set>
                                    <p:animEffect transition="in" filter="fade">
                                      <p:cBhvr>
                                        <p:cTn id="7" dur="1000"/>
                                        <p:tgtEl>
                                          <p:spTgt spid="1131541"/>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31542"/>
                                        </p:tgtEl>
                                        <p:attrNameLst>
                                          <p:attrName>style.visibility</p:attrName>
                                        </p:attrNameLst>
                                      </p:cBhvr>
                                      <p:to>
                                        <p:strVal val="visible"/>
                                      </p:to>
                                    </p:set>
                                    <p:animEffect transition="in" filter="fade">
                                      <p:cBhvr>
                                        <p:cTn id="11" dur="2000"/>
                                        <p:tgtEl>
                                          <p:spTgt spid="1131542"/>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1131539"/>
                                        </p:tgtEl>
                                        <p:attrNameLst>
                                          <p:attrName>style.visibility</p:attrName>
                                        </p:attrNameLst>
                                      </p:cBhvr>
                                      <p:to>
                                        <p:strVal val="visible"/>
                                      </p:to>
                                    </p:set>
                                    <p:animEffect transition="in" filter="fade">
                                      <p:cBhvr>
                                        <p:cTn id="15" dur="1000"/>
                                        <p:tgtEl>
                                          <p:spTgt spid="113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500FCB4-50D5-491B-AC8F-64942CFD1690}" type="slidenum">
              <a:rPr lang="en-US" altLang="en-US" sz="800">
                <a:solidFill>
                  <a:srgbClr val="660066"/>
                </a:solidFill>
                <a:latin typeface="Arial" panose="020B0604020202020204" pitchFamily="34" charset="0"/>
              </a:rPr>
              <a:pPr eaLnBrk="1" hangingPunct="1"/>
              <a:t>27</a:t>
            </a:fld>
            <a:endParaRPr lang="en-US" altLang="en-US" sz="800">
              <a:solidFill>
                <a:srgbClr val="660066"/>
              </a:solidFill>
              <a:latin typeface="Arial" panose="020B0604020202020204" pitchFamily="34" charset="0"/>
            </a:endParaRPr>
          </a:p>
        </p:txBody>
      </p:sp>
      <p:sp>
        <p:nvSpPr>
          <p:cNvPr id="10243" name="Rectangle 2"/>
          <p:cNvSpPr>
            <a:spLocks noGrp="1" noChangeArrowheads="1"/>
          </p:cNvSpPr>
          <p:nvPr>
            <p:ph type="title"/>
          </p:nvPr>
        </p:nvSpPr>
        <p:spPr/>
        <p:txBody>
          <a:bodyPr/>
          <a:lstStyle/>
          <a:p>
            <a:pPr eaLnBrk="1" hangingPunct="1"/>
            <a:r>
              <a:rPr lang="en-US" altLang="en-US" b="1" smtClean="0">
                <a:solidFill>
                  <a:srgbClr val="660066"/>
                </a:solidFill>
              </a:rPr>
              <a:t>Multinomial Choice Model</a:t>
            </a:r>
            <a:endParaRPr lang="en-US" altLang="en-US" i="1" smtClean="0">
              <a:solidFill>
                <a:srgbClr val="660066"/>
              </a:solidFill>
            </a:endParaRPr>
          </a:p>
        </p:txBody>
      </p:sp>
      <p:sp>
        <p:nvSpPr>
          <p:cNvPr id="1222659" name="Rectangle 3"/>
          <p:cNvSpPr>
            <a:spLocks noGrp="1" noChangeArrowheads="1"/>
          </p:cNvSpPr>
          <p:nvPr>
            <p:ph type="body" idx="1"/>
          </p:nvPr>
        </p:nvSpPr>
        <p:spPr>
          <a:xfrm>
            <a:off x="523875" y="1676400"/>
            <a:ext cx="7820025" cy="2670175"/>
          </a:xfrm>
        </p:spPr>
        <p:txBody>
          <a:bodyPr/>
          <a:lstStyle/>
          <a:p>
            <a:pPr eaLnBrk="1" hangingPunct="1">
              <a:lnSpc>
                <a:spcPct val="80000"/>
              </a:lnSpc>
            </a:pPr>
            <a:r>
              <a:rPr lang="en-US" altLang="en-US" sz="1800" smtClean="0"/>
              <a:t>The choice set (</a:t>
            </a:r>
            <a:r>
              <a:rPr lang="en-US" altLang="en-US" sz="1800" i="1" smtClean="0"/>
              <a:t>C</a:t>
            </a:r>
            <a:r>
              <a:rPr lang="en-US" altLang="en-US" sz="1800" smtClean="0"/>
              <a:t>) contains more than two alternatives.</a:t>
            </a:r>
          </a:p>
          <a:p>
            <a:pPr eaLnBrk="1" hangingPunct="1">
              <a:lnSpc>
                <a:spcPct val="80000"/>
              </a:lnSpc>
            </a:pPr>
            <a:endParaRPr lang="en-US" altLang="en-US" sz="1800" smtClean="0"/>
          </a:p>
          <a:p>
            <a:pPr lvl="1" eaLnBrk="1" hangingPunct="1">
              <a:lnSpc>
                <a:spcPct val="80000"/>
              </a:lnSpc>
            </a:pPr>
            <a:r>
              <a:rPr lang="en-US" altLang="en-US" sz="1600" smtClean="0"/>
              <a:t>Individual </a:t>
            </a:r>
            <a:r>
              <a:rPr lang="en-US" altLang="en-US" sz="1600" i="1" smtClean="0"/>
              <a:t>n</a:t>
            </a:r>
            <a:r>
              <a:rPr lang="en-US" altLang="en-US" sz="1600" smtClean="0"/>
              <a:t> chooses alternative </a:t>
            </a:r>
            <a:r>
              <a:rPr lang="en-US" altLang="en-US" sz="1600" i="1" smtClean="0"/>
              <a:t>i</a:t>
            </a:r>
            <a:r>
              <a:rPr lang="en-US" altLang="en-US" sz="1600" smtClean="0"/>
              <a:t> only an only if:</a:t>
            </a:r>
          </a:p>
          <a:p>
            <a:pPr eaLnBrk="1" hangingPunct="1">
              <a:lnSpc>
                <a:spcPct val="80000"/>
              </a:lnSpc>
            </a:pPr>
            <a:endParaRPr lang="en-US" altLang="en-US" sz="18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r>
              <a:rPr lang="en-US" altLang="en-US" sz="1600" smtClean="0"/>
              <a:t>According to RUM:</a:t>
            </a:r>
            <a:endParaRPr lang="en-US" altLang="en-US" sz="1800" smtClean="0"/>
          </a:p>
          <a:p>
            <a:pPr lvl="1" eaLnBrk="1" hangingPunct="1">
              <a:lnSpc>
                <a:spcPct val="80000"/>
              </a:lnSpc>
              <a:buFont typeface="Wingdings" panose="05000000000000000000" pitchFamily="2" charset="2"/>
              <a:buNone/>
            </a:pPr>
            <a:endParaRPr lang="en-US" altLang="en-US" sz="1600" smtClean="0"/>
          </a:p>
        </p:txBody>
      </p:sp>
      <p:grpSp>
        <p:nvGrpSpPr>
          <p:cNvPr id="10245" name="Group 21"/>
          <p:cNvGrpSpPr>
            <a:grpSpLocks/>
          </p:cNvGrpSpPr>
          <p:nvPr/>
        </p:nvGrpSpPr>
        <p:grpSpPr bwMode="auto">
          <a:xfrm>
            <a:off x="5911850" y="1898650"/>
            <a:ext cx="3130550" cy="2184400"/>
            <a:chOff x="3724" y="1196"/>
            <a:chExt cx="1972" cy="1376"/>
          </a:xfrm>
        </p:grpSpPr>
        <p:grpSp>
          <p:nvGrpSpPr>
            <p:cNvPr id="10249" name="Group 6"/>
            <p:cNvGrpSpPr>
              <a:grpSpLocks/>
            </p:cNvGrpSpPr>
            <p:nvPr/>
          </p:nvGrpSpPr>
          <p:grpSpPr bwMode="auto">
            <a:xfrm>
              <a:off x="4850" y="1332"/>
              <a:ext cx="846" cy="846"/>
              <a:chOff x="4758" y="1332"/>
              <a:chExt cx="846" cy="846"/>
            </a:xfrm>
          </p:grpSpPr>
          <p:pic>
            <p:nvPicPr>
              <p:cNvPr id="10256" name="Picture 7" descr="MCj043388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 y="1332"/>
                <a:ext cx="84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Text Box 8"/>
              <p:cNvSpPr txBox="1">
                <a:spLocks noChangeArrowheads="1"/>
              </p:cNvSpPr>
              <p:nvPr/>
            </p:nvSpPr>
            <p:spPr bwMode="auto">
              <a:xfrm>
                <a:off x="5322" y="1758"/>
                <a:ext cx="2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j</a:t>
                </a:r>
                <a:r>
                  <a:rPr lang="en-US" altLang="en-US" baseline="-25000"/>
                  <a:t>1</a:t>
                </a:r>
              </a:p>
            </p:txBody>
          </p:sp>
        </p:grpSp>
        <p:grpSp>
          <p:nvGrpSpPr>
            <p:cNvPr id="10250" name="Group 9"/>
            <p:cNvGrpSpPr>
              <a:grpSpLocks/>
            </p:cNvGrpSpPr>
            <p:nvPr/>
          </p:nvGrpSpPr>
          <p:grpSpPr bwMode="auto">
            <a:xfrm>
              <a:off x="3724" y="1196"/>
              <a:ext cx="864" cy="864"/>
              <a:chOff x="3660" y="1236"/>
              <a:chExt cx="864" cy="864"/>
            </a:xfrm>
          </p:grpSpPr>
          <p:pic>
            <p:nvPicPr>
              <p:cNvPr id="10254" name="Picture 10" descr="MPj043932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 y="12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11"/>
              <p:cNvSpPr txBox="1">
                <a:spLocks noChangeArrowheads="1"/>
              </p:cNvSpPr>
              <p:nvPr/>
            </p:nvSpPr>
            <p:spPr bwMode="auto">
              <a:xfrm>
                <a:off x="4224" y="1824"/>
                <a:ext cx="2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i</a:t>
                </a:r>
              </a:p>
            </p:txBody>
          </p:sp>
        </p:grpSp>
        <p:grpSp>
          <p:nvGrpSpPr>
            <p:cNvPr id="10251" name="Group 20"/>
            <p:cNvGrpSpPr>
              <a:grpSpLocks/>
            </p:cNvGrpSpPr>
            <p:nvPr/>
          </p:nvGrpSpPr>
          <p:grpSpPr bwMode="auto">
            <a:xfrm>
              <a:off x="4208" y="1931"/>
              <a:ext cx="1184" cy="641"/>
              <a:chOff x="3824" y="1979"/>
              <a:chExt cx="1312" cy="745"/>
            </a:xfrm>
          </p:grpSpPr>
          <p:pic>
            <p:nvPicPr>
              <p:cNvPr id="10252" name="Picture 18" descr="MCj0419360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24" y="1979"/>
                <a:ext cx="1007"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Text Box 19"/>
              <p:cNvSpPr txBox="1">
                <a:spLocks noChangeArrowheads="1"/>
              </p:cNvSpPr>
              <p:nvPr/>
            </p:nvSpPr>
            <p:spPr bwMode="auto">
              <a:xfrm>
                <a:off x="4880" y="2376"/>
                <a:ext cx="25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j</a:t>
                </a:r>
                <a:r>
                  <a:rPr lang="en-US" altLang="en-US" baseline="-25000"/>
                  <a:t>2</a:t>
                </a:r>
                <a:endParaRPr lang="en-US" altLang="en-US"/>
              </a:p>
            </p:txBody>
          </p:sp>
        </p:grpSp>
      </p:grpSp>
      <p:graphicFrame>
        <p:nvGraphicFramePr>
          <p:cNvPr id="1222679" name="Object 23"/>
          <p:cNvGraphicFramePr>
            <a:graphicFrameLocks noChangeAspect="1"/>
          </p:cNvGraphicFramePr>
          <p:nvPr/>
        </p:nvGraphicFramePr>
        <p:xfrm>
          <a:off x="1898650" y="4437063"/>
          <a:ext cx="5056188" cy="1971675"/>
        </p:xfrm>
        <a:graphic>
          <a:graphicData uri="http://schemas.openxmlformats.org/presentationml/2006/ole">
            <mc:AlternateContent xmlns:mc="http://schemas.openxmlformats.org/markup-compatibility/2006">
              <mc:Choice xmlns:v="urn:schemas-microsoft-com:vml" Requires="v">
                <p:oleObj spid="_x0000_s142356" name="Equation" r:id="rId7" imgW="2540000" imgH="990600" progId="Equation.DSMT4">
                  <p:embed/>
                </p:oleObj>
              </mc:Choice>
              <mc:Fallback>
                <p:oleObj name="Equation" r:id="rId7" imgW="2540000" imgH="990600" progId="Equation.DSMT4">
                  <p:embed/>
                  <p:pic>
                    <p:nvPicPr>
                      <p:cNvPr id="1222679"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8650" y="4437063"/>
                        <a:ext cx="5056188"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24"/>
          <p:cNvGraphicFramePr>
            <a:graphicFrameLocks noChangeAspect="1"/>
          </p:cNvGraphicFramePr>
          <p:nvPr/>
        </p:nvGraphicFramePr>
        <p:xfrm>
          <a:off x="1597025" y="2927350"/>
          <a:ext cx="3429000" cy="571500"/>
        </p:xfrm>
        <a:graphic>
          <a:graphicData uri="http://schemas.openxmlformats.org/presentationml/2006/ole">
            <mc:AlternateContent xmlns:mc="http://schemas.openxmlformats.org/markup-compatibility/2006">
              <mc:Choice xmlns:v="urn:schemas-microsoft-com:vml" Requires="v">
                <p:oleObj spid="_x0000_s142357" name="Equation" r:id="rId9" imgW="1447800" imgH="241300" progId="Equation.DSMT4">
                  <p:embed/>
                </p:oleObj>
              </mc:Choice>
              <mc:Fallback>
                <p:oleObj name="Equation" r:id="rId9" imgW="1447800" imgH="241300" progId="Equation.DSMT4">
                  <p:embed/>
                  <p:pic>
                    <p:nvPicPr>
                      <p:cNvPr id="10247"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7025" y="2927350"/>
                        <a:ext cx="3429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25"/>
          <p:cNvGraphicFramePr>
            <a:graphicFrameLocks noChangeAspect="1"/>
          </p:cNvGraphicFramePr>
          <p:nvPr/>
        </p:nvGraphicFramePr>
        <p:xfrm>
          <a:off x="7253288" y="1682750"/>
          <a:ext cx="1919287" cy="520700"/>
        </p:xfrm>
        <a:graphic>
          <a:graphicData uri="http://schemas.openxmlformats.org/presentationml/2006/ole">
            <mc:AlternateContent xmlns:mc="http://schemas.openxmlformats.org/markup-compatibility/2006">
              <mc:Choice xmlns:v="urn:schemas-microsoft-com:vml" Requires="v">
                <p:oleObj spid="_x0000_s142358" name="Equation" r:id="rId11" imgW="888614" imgH="241195" progId="Equation.DSMT4">
                  <p:embed/>
                </p:oleObj>
              </mc:Choice>
              <mc:Fallback>
                <p:oleObj name="Equation" r:id="rId11" imgW="888614" imgH="241195" progId="Equation.DSMT4">
                  <p:embed/>
                  <p:pic>
                    <p:nvPicPr>
                      <p:cNvPr id="10248"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3288" y="1682750"/>
                        <a:ext cx="1919287"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53332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2659">
                                            <p:txEl>
                                              <p:pRg st="9" end="9"/>
                                            </p:txEl>
                                          </p:spTgt>
                                        </p:tgtEl>
                                        <p:attrNameLst>
                                          <p:attrName>style.visibility</p:attrName>
                                        </p:attrNameLst>
                                      </p:cBhvr>
                                      <p:to>
                                        <p:strVal val="visible"/>
                                      </p:to>
                                    </p:set>
                                    <p:animEffect transition="in" filter="fade">
                                      <p:cBhvr>
                                        <p:cTn id="7" dur="1000"/>
                                        <p:tgtEl>
                                          <p:spTgt spid="1222659">
                                            <p:txEl>
                                              <p:pRg st="9" end="9"/>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222679"/>
                                        </p:tgtEl>
                                        <p:attrNameLst>
                                          <p:attrName>style.visibility</p:attrName>
                                        </p:attrNameLst>
                                      </p:cBhvr>
                                      <p:to>
                                        <p:strVal val="visible"/>
                                      </p:to>
                                    </p:set>
                                    <p:animEffect transition="in" filter="fade">
                                      <p:cBhvr>
                                        <p:cTn id="11" dur="1000"/>
                                        <p:tgtEl>
                                          <p:spTgt spid="1222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3E900410-606E-420D-B561-3F9C7E5C1B00}" type="slidenum">
              <a:rPr lang="en-US" altLang="en-US" sz="800">
                <a:solidFill>
                  <a:srgbClr val="660066"/>
                </a:solidFill>
                <a:latin typeface="Arial" panose="020B0604020202020204" pitchFamily="34" charset="0"/>
              </a:rPr>
              <a:pPr eaLnBrk="1" hangingPunct="1"/>
              <a:t>28</a:t>
            </a:fld>
            <a:endParaRPr lang="en-US" altLang="en-US" sz="800">
              <a:solidFill>
                <a:srgbClr val="660066"/>
              </a:solidFill>
              <a:latin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268" name="Rectangle 3"/>
          <p:cNvSpPr>
            <a:spLocks noGrp="1" noChangeArrowheads="1"/>
          </p:cNvSpPr>
          <p:nvPr>
            <p:ph type="body" idx="1"/>
          </p:nvPr>
        </p:nvSpPr>
        <p:spPr>
          <a:xfrm>
            <a:off x="523875" y="1676400"/>
            <a:ext cx="7820025" cy="1628775"/>
          </a:xfrm>
        </p:spPr>
        <p:txBody>
          <a:bodyPr/>
          <a:lstStyle/>
          <a:p>
            <a:pPr eaLnBrk="1" hangingPunct="1">
              <a:lnSpc>
                <a:spcPct val="80000"/>
              </a:lnSpc>
            </a:pPr>
            <a:r>
              <a:rPr lang="en-US" altLang="en-US" sz="1800" smtClean="0"/>
              <a:t>Any particular multinomial choice model can be derived by using: </a:t>
            </a:r>
          </a:p>
          <a:p>
            <a:pPr eaLnBrk="1" hangingPunct="1">
              <a:lnSpc>
                <a:spcPct val="80000"/>
              </a:lnSpc>
            </a:pPr>
            <a:endParaRPr lang="en-US" altLang="en-US" sz="18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r>
              <a:rPr lang="en-US" altLang="en-US" sz="1600" smtClean="0"/>
              <a:t>Given specific assumptions on the joint distribution of the error terms</a:t>
            </a:r>
          </a:p>
        </p:txBody>
      </p:sp>
      <p:graphicFrame>
        <p:nvGraphicFramePr>
          <p:cNvPr id="11269" name="Object 15"/>
          <p:cNvGraphicFramePr>
            <a:graphicFrameLocks noChangeAspect="1"/>
          </p:cNvGraphicFramePr>
          <p:nvPr/>
        </p:nvGraphicFramePr>
        <p:xfrm>
          <a:off x="1924050" y="2135188"/>
          <a:ext cx="5056188" cy="479425"/>
        </p:xfrm>
        <a:graphic>
          <a:graphicData uri="http://schemas.openxmlformats.org/presentationml/2006/ole">
            <mc:AlternateContent xmlns:mc="http://schemas.openxmlformats.org/markup-compatibility/2006">
              <mc:Choice xmlns:v="urn:schemas-microsoft-com:vml" Requires="v">
                <p:oleObj spid="_x0000_s143380" name="Equation" r:id="rId4" imgW="2540000" imgH="241300" progId="Equation.DSMT4">
                  <p:embed/>
                </p:oleObj>
              </mc:Choice>
              <mc:Fallback>
                <p:oleObj name="Equation" r:id="rId4" imgW="2540000" imgH="241300" progId="Equation.DSMT4">
                  <p:embed/>
                  <p:pic>
                    <p:nvPicPr>
                      <p:cNvPr id="1126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4050" y="2135188"/>
                        <a:ext cx="50561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6769" name="Rectangle 17"/>
          <p:cNvSpPr>
            <a:spLocks noChangeArrowheads="1"/>
          </p:cNvSpPr>
          <p:nvPr/>
        </p:nvSpPr>
        <p:spPr bwMode="auto">
          <a:xfrm>
            <a:off x="0" y="3454400"/>
            <a:ext cx="8966200"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lnSpc>
                <a:spcPct val="80000"/>
              </a:lnSpc>
              <a:spcBef>
                <a:spcPct val="20000"/>
              </a:spcBef>
              <a:buClr>
                <a:schemeClr val="bg2"/>
              </a:buClr>
              <a:buSzPct val="75000"/>
              <a:buFont typeface="Wingdings" panose="05000000000000000000" pitchFamily="2" charset="2"/>
              <a:buChar char="n"/>
            </a:pPr>
            <a:r>
              <a:rPr lang="en-US" altLang="en-US" sz="1800">
                <a:latin typeface="Arial" panose="020B0604020202020204" pitchFamily="34" charset="0"/>
              </a:rPr>
              <a:t>The rest of the section will be discussed considering only one individual for ease in presentation:</a:t>
            </a: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endParaRPr>
          </a:p>
          <a:p>
            <a:pPr lvl="1" algn="l" eaLnBrk="1" hangingPunct="1">
              <a:lnSpc>
                <a:spcPct val="80000"/>
              </a:lnSpc>
              <a:spcBef>
                <a:spcPct val="20000"/>
              </a:spcBef>
              <a:buClr>
                <a:schemeClr val="accent2"/>
              </a:buClr>
              <a:buSzPct val="80000"/>
              <a:buFont typeface="Wingdings" panose="05000000000000000000" pitchFamily="2" charset="2"/>
              <a:buChar char="¨"/>
            </a:pPr>
            <a:r>
              <a:rPr lang="en-US" altLang="en-US" sz="1600">
                <a:latin typeface="Arial" panose="020B0604020202020204" pitchFamily="34" charset="0"/>
              </a:rPr>
              <a:t>Let </a:t>
            </a:r>
            <a:r>
              <a:rPr lang="en-US" altLang="en-US" sz="1600" i="1">
                <a:latin typeface="Arial" panose="020B0604020202020204" pitchFamily="34" charset="0"/>
              </a:rPr>
              <a:t>f(</a:t>
            </a:r>
            <a:r>
              <a:rPr lang="el-GR" altLang="en-US" sz="1600" i="1">
                <a:latin typeface="Arial" panose="020B0604020202020204" pitchFamily="34" charset="0"/>
                <a:cs typeface="Times New Roman" panose="02020603050405020304" pitchFamily="18" charset="0"/>
              </a:rPr>
              <a:t>ε</a:t>
            </a:r>
            <a:r>
              <a:rPr lang="en-US" altLang="en-US" sz="1600" i="1">
                <a:latin typeface="Arial" panose="020B0604020202020204" pitchFamily="34" charset="0"/>
                <a:cs typeface="Times New Roman" panose="02020603050405020304" pitchFamily="18" charset="0"/>
              </a:rPr>
              <a:t>) </a:t>
            </a:r>
            <a:r>
              <a:rPr lang="en-US" altLang="en-US" sz="1600">
                <a:latin typeface="Arial" panose="020B0604020202020204" pitchFamily="34" charset="0"/>
                <a:cs typeface="Times New Roman" panose="02020603050405020304" pitchFamily="18" charset="0"/>
              </a:rPr>
              <a:t>be</a:t>
            </a:r>
            <a:r>
              <a:rPr lang="en-US" altLang="en-US" sz="1600">
                <a:cs typeface="Times New Roman" panose="02020603050405020304" pitchFamily="18" charset="0"/>
              </a:rPr>
              <a:t> </a:t>
            </a:r>
            <a:r>
              <a:rPr lang="en-US" altLang="en-US" sz="1600">
                <a:latin typeface="Arial" panose="020B0604020202020204" pitchFamily="34" charset="0"/>
                <a:cs typeface="Times New Roman" panose="02020603050405020304" pitchFamily="18" charset="0"/>
              </a:rPr>
              <a:t>the joint density function of the error terms</a:t>
            </a: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None/>
            </a:pPr>
            <a:endParaRPr lang="en-US" altLang="en-US" sz="1600">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None/>
            </a:pPr>
            <a:r>
              <a:rPr lang="en-US" altLang="en-US" sz="1600">
                <a:latin typeface="Arial" panose="020B0604020202020204" pitchFamily="34" charset="0"/>
                <a:cs typeface="Times New Roman" panose="02020603050405020304" pitchFamily="18" charset="0"/>
              </a:rPr>
              <a:t>Computationally very difficult	          Simplify!	           Error terms are independent</a:t>
            </a:r>
          </a:p>
          <a:p>
            <a:pPr lvl="1" algn="l" eaLnBrk="1" hangingPunct="1">
              <a:lnSpc>
                <a:spcPct val="80000"/>
              </a:lnSpc>
              <a:spcBef>
                <a:spcPct val="20000"/>
              </a:spcBef>
              <a:buClr>
                <a:schemeClr val="accent2"/>
              </a:buClr>
              <a:buSzPct val="80000"/>
              <a:buFont typeface="Wingdings" panose="05000000000000000000" pitchFamily="2" charset="2"/>
              <a:buChar char="¨"/>
            </a:pPr>
            <a:endParaRPr lang="el-GR" altLang="en-US" sz="1600" i="1">
              <a:latin typeface="Arial" panose="020B0604020202020204" pitchFamily="34" charset="0"/>
              <a:cs typeface="Times New Roman" panose="02020603050405020304" pitchFamily="18" charset="0"/>
            </a:endParaRPr>
          </a:p>
          <a:p>
            <a:pPr lvl="1" algn="l" eaLnBrk="1" hangingPunct="1">
              <a:lnSpc>
                <a:spcPct val="80000"/>
              </a:lnSpc>
              <a:spcBef>
                <a:spcPct val="20000"/>
              </a:spcBef>
              <a:buClr>
                <a:schemeClr val="accent2"/>
              </a:buClr>
              <a:buSzPct val="80000"/>
              <a:buFont typeface="Wingdings" panose="05000000000000000000" pitchFamily="2" charset="2"/>
              <a:buChar char="¨"/>
            </a:pPr>
            <a:endParaRPr lang="en-US" altLang="en-US" sz="1600">
              <a:latin typeface="Arial" panose="020B0604020202020204" pitchFamily="34" charset="0"/>
            </a:endParaRPr>
          </a:p>
          <a:p>
            <a:pPr lvl="1" algn="l" eaLnBrk="1" hangingPunct="1">
              <a:lnSpc>
                <a:spcPct val="80000"/>
              </a:lnSpc>
              <a:spcBef>
                <a:spcPct val="20000"/>
              </a:spcBef>
              <a:buClr>
                <a:schemeClr val="accent2"/>
              </a:buClr>
              <a:buSzPct val="80000"/>
              <a:buFont typeface="Wingdings" panose="05000000000000000000" pitchFamily="2" charset="2"/>
              <a:buNone/>
            </a:pPr>
            <a:endParaRPr lang="en-US" altLang="en-US" sz="1600">
              <a:latin typeface="Arial" panose="020B0604020202020204" pitchFamily="34" charset="0"/>
            </a:endParaRPr>
          </a:p>
        </p:txBody>
      </p:sp>
      <p:graphicFrame>
        <p:nvGraphicFramePr>
          <p:cNvPr id="1226770" name="Object 18"/>
          <p:cNvGraphicFramePr>
            <a:graphicFrameLocks noChangeAspect="1"/>
          </p:cNvGraphicFramePr>
          <p:nvPr/>
        </p:nvGraphicFramePr>
        <p:xfrm>
          <a:off x="6059488" y="4092575"/>
          <a:ext cx="2603500" cy="477838"/>
        </p:xfrm>
        <a:graphic>
          <a:graphicData uri="http://schemas.openxmlformats.org/presentationml/2006/ole">
            <mc:AlternateContent xmlns:mc="http://schemas.openxmlformats.org/markup-compatibility/2006">
              <mc:Choice xmlns:v="urn:schemas-microsoft-com:vml" Requires="v">
                <p:oleObj spid="_x0000_s143381" name="Equation" r:id="rId6" imgW="1308100" imgH="241300" progId="Equation.DSMT4">
                  <p:embed/>
                </p:oleObj>
              </mc:Choice>
              <mc:Fallback>
                <p:oleObj name="Equation" r:id="rId6" imgW="1308100" imgH="241300" progId="Equation.DSMT4">
                  <p:embed/>
                  <p:pic>
                    <p:nvPicPr>
                      <p:cNvPr id="122677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9488" y="4092575"/>
                        <a:ext cx="26035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6777" name="Group 25"/>
          <p:cNvGrpSpPr>
            <a:grpSpLocks/>
          </p:cNvGrpSpPr>
          <p:nvPr/>
        </p:nvGrpSpPr>
        <p:grpSpPr bwMode="auto">
          <a:xfrm>
            <a:off x="1484313" y="4802188"/>
            <a:ext cx="5938837" cy="1166812"/>
            <a:chOff x="935" y="3097"/>
            <a:chExt cx="3741" cy="735"/>
          </a:xfrm>
        </p:grpSpPr>
        <p:graphicFrame>
          <p:nvGraphicFramePr>
            <p:cNvPr id="11275" name="Object 19"/>
            <p:cNvGraphicFramePr>
              <a:graphicFrameLocks noChangeAspect="1"/>
            </p:cNvGraphicFramePr>
            <p:nvPr/>
          </p:nvGraphicFramePr>
          <p:xfrm>
            <a:off x="935" y="3097"/>
            <a:ext cx="3741" cy="366"/>
          </p:xfrm>
          <a:graphic>
            <a:graphicData uri="http://schemas.openxmlformats.org/presentationml/2006/ole">
              <mc:AlternateContent xmlns:mc="http://schemas.openxmlformats.org/markup-compatibility/2006">
                <mc:Choice xmlns:v="urn:schemas-microsoft-com:vml" Requires="v">
                  <p:oleObj spid="_x0000_s143382" name="Equation" r:id="rId8" imgW="2984500" imgH="292100" progId="Equation.DSMT4">
                    <p:embed/>
                  </p:oleObj>
                </mc:Choice>
                <mc:Fallback>
                  <p:oleObj name="Equation" r:id="rId8" imgW="2984500" imgH="292100" progId="Equation.DSMT4">
                    <p:embed/>
                    <p:pic>
                      <p:nvPicPr>
                        <p:cNvPr id="11275"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 y="3097"/>
                          <a:ext cx="3741"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76" name="Group 24"/>
            <p:cNvGrpSpPr>
              <a:grpSpLocks/>
            </p:cNvGrpSpPr>
            <p:nvPr/>
          </p:nvGrpSpPr>
          <p:grpSpPr bwMode="auto">
            <a:xfrm>
              <a:off x="1760" y="3408"/>
              <a:ext cx="2648" cy="424"/>
              <a:chOff x="1760" y="3408"/>
              <a:chExt cx="2648" cy="424"/>
            </a:xfrm>
          </p:grpSpPr>
          <p:sp>
            <p:nvSpPr>
              <p:cNvPr id="11277" name="AutoShape 20"/>
              <p:cNvSpPr>
                <a:spLocks/>
              </p:cNvSpPr>
              <p:nvPr/>
            </p:nvSpPr>
            <p:spPr bwMode="auto">
              <a:xfrm rot="-5400000">
                <a:off x="2952" y="2216"/>
                <a:ext cx="264" cy="2648"/>
              </a:xfrm>
              <a:prstGeom prst="leftBrace">
                <a:avLst>
                  <a:gd name="adj1" fmla="val 8358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278" name="Text Box 22"/>
              <p:cNvSpPr txBox="1">
                <a:spLocks noChangeArrowheads="1"/>
              </p:cNvSpPr>
              <p:nvPr/>
            </p:nvSpPr>
            <p:spPr bwMode="auto">
              <a:xfrm>
                <a:off x="2680" y="3640"/>
                <a:ext cx="8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J-1 integrals</a:t>
                </a:r>
              </a:p>
            </p:txBody>
          </p:sp>
        </p:grpSp>
      </p:grpSp>
      <p:sp>
        <p:nvSpPr>
          <p:cNvPr id="1226778" name="AutoShape 26"/>
          <p:cNvSpPr>
            <a:spLocks noChangeArrowheads="1"/>
          </p:cNvSpPr>
          <p:nvPr/>
        </p:nvSpPr>
        <p:spPr bwMode="auto">
          <a:xfrm>
            <a:off x="3365500" y="6134100"/>
            <a:ext cx="685800" cy="304800"/>
          </a:xfrm>
          <a:prstGeom prst="rightArrow">
            <a:avLst>
              <a:gd name="adj1" fmla="val 50000"/>
              <a:gd name="adj2" fmla="val 5625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226779" name="AutoShape 27"/>
          <p:cNvSpPr>
            <a:spLocks noChangeArrowheads="1"/>
          </p:cNvSpPr>
          <p:nvPr/>
        </p:nvSpPr>
        <p:spPr bwMode="auto">
          <a:xfrm>
            <a:off x="5410200" y="6134100"/>
            <a:ext cx="685800" cy="304800"/>
          </a:xfrm>
          <a:prstGeom prst="rightArrow">
            <a:avLst>
              <a:gd name="adj1" fmla="val 50000"/>
              <a:gd name="adj2" fmla="val 5625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3666456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6769">
                                            <p:txEl>
                                              <p:pRg st="0" end="0"/>
                                            </p:txEl>
                                          </p:spTgt>
                                        </p:tgtEl>
                                        <p:attrNameLst>
                                          <p:attrName>style.visibility</p:attrName>
                                        </p:attrNameLst>
                                      </p:cBhvr>
                                      <p:to>
                                        <p:strVal val="visible"/>
                                      </p:to>
                                    </p:set>
                                    <p:animEffect transition="in" filter="fade">
                                      <p:cBhvr>
                                        <p:cTn id="7" dur="1000"/>
                                        <p:tgtEl>
                                          <p:spTgt spid="1226769">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226769">
                                            <p:txEl>
                                              <p:pRg st="2" end="2"/>
                                            </p:txEl>
                                          </p:spTgt>
                                        </p:tgtEl>
                                        <p:attrNameLst>
                                          <p:attrName>style.visibility</p:attrName>
                                        </p:attrNameLst>
                                      </p:cBhvr>
                                      <p:to>
                                        <p:strVal val="visible"/>
                                      </p:to>
                                    </p:set>
                                    <p:animEffect transition="in" filter="fade">
                                      <p:cBhvr>
                                        <p:cTn id="11" dur="1000"/>
                                        <p:tgtEl>
                                          <p:spTgt spid="1226769">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226770"/>
                                        </p:tgtEl>
                                        <p:attrNameLst>
                                          <p:attrName>style.visibility</p:attrName>
                                        </p:attrNameLst>
                                      </p:cBhvr>
                                      <p:to>
                                        <p:strVal val="visible"/>
                                      </p:to>
                                    </p:set>
                                    <p:animEffect transition="in" filter="fade">
                                      <p:cBhvr>
                                        <p:cTn id="16" dur="1000"/>
                                        <p:tgtEl>
                                          <p:spTgt spid="12267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26777"/>
                                        </p:tgtEl>
                                        <p:attrNameLst>
                                          <p:attrName>style.visibility</p:attrName>
                                        </p:attrNameLst>
                                      </p:cBhvr>
                                      <p:to>
                                        <p:strVal val="visible"/>
                                      </p:to>
                                    </p:set>
                                    <p:animEffect transition="in" filter="fade">
                                      <p:cBhvr>
                                        <p:cTn id="21" dur="1000"/>
                                        <p:tgtEl>
                                          <p:spTgt spid="12267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226769">
                                            <p:txEl>
                                              <p:pRg st="10" end="10"/>
                                            </p:txEl>
                                          </p:spTgt>
                                        </p:tgtEl>
                                        <p:attrNameLst>
                                          <p:attrName>style.visibility</p:attrName>
                                        </p:attrNameLst>
                                      </p:cBhvr>
                                      <p:to>
                                        <p:strVal val="visible"/>
                                      </p:to>
                                    </p:set>
                                    <p:animEffect transition="in" filter="fade">
                                      <p:cBhvr>
                                        <p:cTn id="26" dur="1000"/>
                                        <p:tgtEl>
                                          <p:spTgt spid="1226769">
                                            <p:txEl>
                                              <p:pRg st="10" end="1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26778"/>
                                        </p:tgtEl>
                                        <p:attrNameLst>
                                          <p:attrName>style.visibility</p:attrName>
                                        </p:attrNameLst>
                                      </p:cBhvr>
                                      <p:to>
                                        <p:strVal val="visible"/>
                                      </p:to>
                                    </p:set>
                                    <p:animEffect transition="in" filter="fade">
                                      <p:cBhvr>
                                        <p:cTn id="29" dur="1000"/>
                                        <p:tgtEl>
                                          <p:spTgt spid="12267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26779"/>
                                        </p:tgtEl>
                                        <p:attrNameLst>
                                          <p:attrName>style.visibility</p:attrName>
                                        </p:attrNameLst>
                                      </p:cBhvr>
                                      <p:to>
                                        <p:strVal val="visible"/>
                                      </p:to>
                                    </p:set>
                                    <p:animEffect transition="in" filter="fade">
                                      <p:cBhvr>
                                        <p:cTn id="32" dur="1000"/>
                                        <p:tgtEl>
                                          <p:spTgt spid="1226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78" grpId="0" animBg="1"/>
      <p:bldP spid="122677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8BE2C440-BB66-4D04-AE6F-86A2F5D20BC4}" type="slidenum">
              <a:rPr lang="en-US" altLang="en-US" sz="800">
                <a:solidFill>
                  <a:srgbClr val="660066"/>
                </a:solidFill>
                <a:latin typeface="Arial" panose="020B0604020202020204" pitchFamily="34" charset="0"/>
              </a:rPr>
              <a:pPr eaLnBrk="1" hangingPunct="1"/>
              <a:t>29</a:t>
            </a:fld>
            <a:endParaRPr lang="en-US" altLang="en-US" sz="800">
              <a:solidFill>
                <a:srgbClr val="660066"/>
              </a:solidFill>
              <a:latin typeface="Arial" panose="020B0604020202020204" pitchFamily="34" charset="0"/>
            </a:endParaRPr>
          </a:p>
        </p:txBody>
      </p:sp>
      <p:sp>
        <p:nvSpPr>
          <p:cNvPr id="12291"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graphicFrame>
        <p:nvGraphicFramePr>
          <p:cNvPr id="12292" name="Object 16"/>
          <p:cNvGraphicFramePr>
            <a:graphicFrameLocks noChangeAspect="1"/>
          </p:cNvGraphicFramePr>
          <p:nvPr/>
        </p:nvGraphicFramePr>
        <p:xfrm>
          <a:off x="546100" y="2927350"/>
          <a:ext cx="6662738" cy="2274888"/>
        </p:xfrm>
        <a:graphic>
          <a:graphicData uri="http://schemas.openxmlformats.org/presentationml/2006/ole">
            <mc:AlternateContent xmlns:mc="http://schemas.openxmlformats.org/markup-compatibility/2006">
              <mc:Choice xmlns:v="urn:schemas-microsoft-com:vml" Requires="v">
                <p:oleObj spid="_x0000_s144398" name="Equation" r:id="rId4" imgW="2451100" imgH="838200" progId="Equation.DSMT4">
                  <p:embed/>
                </p:oleObj>
              </mc:Choice>
              <mc:Fallback>
                <p:oleObj name="Equation" r:id="rId4" imgW="2451100" imgH="838200" progId="Equation.DSMT4">
                  <p:embed/>
                  <p:pic>
                    <p:nvPicPr>
                      <p:cNvPr id="1229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2927350"/>
                        <a:ext cx="6662738" cy="227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20"/>
          <p:cNvGraphicFramePr>
            <a:graphicFrameLocks noChangeAspect="1"/>
          </p:cNvGraphicFramePr>
          <p:nvPr/>
        </p:nvGraphicFramePr>
        <p:xfrm>
          <a:off x="1319213" y="5730875"/>
          <a:ext cx="2224087" cy="477838"/>
        </p:xfrm>
        <a:graphic>
          <a:graphicData uri="http://schemas.openxmlformats.org/presentationml/2006/ole">
            <mc:AlternateContent xmlns:mc="http://schemas.openxmlformats.org/markup-compatibility/2006">
              <mc:Choice xmlns:v="urn:schemas-microsoft-com:vml" Requires="v">
                <p:oleObj spid="_x0000_s144399" name="Equation" r:id="rId6" imgW="1117600" imgH="241300" progId="Equation.DSMT4">
                  <p:embed/>
                </p:oleObj>
              </mc:Choice>
              <mc:Fallback>
                <p:oleObj name="Equation" r:id="rId6" imgW="1117600" imgH="241300" progId="Equation.DSMT4">
                  <p:embed/>
                  <p:pic>
                    <p:nvPicPr>
                      <p:cNvPr id="12293"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9213" y="5730875"/>
                        <a:ext cx="22240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4" name="Rectangle 24"/>
          <p:cNvSpPr>
            <a:spLocks noChangeArrowheads="1"/>
          </p:cNvSpPr>
          <p:nvPr/>
        </p:nvSpPr>
        <p:spPr bwMode="auto">
          <a:xfrm>
            <a:off x="625475" y="1966913"/>
            <a:ext cx="5427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lnSpc>
                <a:spcPct val="80000"/>
              </a:lnSpc>
              <a:spcBef>
                <a:spcPct val="20000"/>
              </a:spcBef>
              <a:buClr>
                <a:schemeClr val="bg2"/>
              </a:buClr>
              <a:buSzPct val="75000"/>
              <a:buFont typeface="Wingdings" panose="05000000000000000000" pitchFamily="2" charset="2"/>
              <a:buChar char="n"/>
            </a:pPr>
            <a:r>
              <a:rPr lang="en-US" altLang="en-US" sz="2000">
                <a:latin typeface="Arial" panose="020B0604020202020204" pitchFamily="34" charset="0"/>
              </a:rPr>
              <a:t>  Assuming that error terms are independent: </a:t>
            </a:r>
          </a:p>
        </p:txBody>
      </p:sp>
      <p:sp>
        <p:nvSpPr>
          <p:cNvPr id="12295" name="Rectangle 31"/>
          <p:cNvSpPr>
            <a:spLocks noChangeArrowheads="1"/>
          </p:cNvSpPr>
          <p:nvPr/>
        </p:nvSpPr>
        <p:spPr bwMode="auto">
          <a:xfrm>
            <a:off x="225425" y="5754688"/>
            <a:ext cx="1028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800"/>
              <a:t>Note that</a:t>
            </a:r>
          </a:p>
        </p:txBody>
      </p:sp>
    </p:spTree>
    <p:extLst>
      <p:ext uri="{BB962C8B-B14F-4D97-AF65-F5344CB8AC3E}">
        <p14:creationId xmlns:p14="http://schemas.microsoft.com/office/powerpoint/2010/main" val="297344070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fontScale="90000"/>
          </a:bodyPr>
          <a:lstStyle/>
          <a:p>
            <a:pPr eaLnBrk="1" hangingPunct="1"/>
            <a:endParaRPr lang="en-US" i="1" smtClean="0">
              <a:solidFill>
                <a:srgbClr val="660066"/>
              </a:solidFill>
            </a:endParaRPr>
          </a:p>
        </p:txBody>
      </p:sp>
      <p:pic>
        <p:nvPicPr>
          <p:cNvPr id="9220" name="Picture 5"/>
          <p:cNvPicPr>
            <a:picLocks noGrp="1" noChangeAspect="1" noChangeArrowheads="1"/>
          </p:cNvPicPr>
          <p:nvPr>
            <p:ph type="body" idx="1"/>
          </p:nvPr>
        </p:nvPicPr>
        <p:blipFill>
          <a:blip r:embed="rId6">
            <a:extLst>
              <a:ext uri="{28A0092B-C50C-407E-A947-70E740481C1C}">
                <a14:useLocalDpi xmlns:a14="http://schemas.microsoft.com/office/drawing/2010/main" val="0"/>
              </a:ext>
            </a:extLst>
          </a:blip>
          <a:srcRect/>
          <a:stretch>
            <a:fillRect/>
          </a:stretch>
        </p:blipFill>
        <p:spPr>
          <a:xfrm>
            <a:off x="857250" y="1643365"/>
            <a:ext cx="7429500" cy="4236119"/>
          </a:xfrm>
        </p:spPr>
      </p:pic>
      <p:sp>
        <p:nvSpPr>
          <p:cNvPr id="9221" name="Text Box 6"/>
          <p:cNvSpPr txBox="1">
            <a:spLocks noChangeArrowheads="1"/>
          </p:cNvSpPr>
          <p:nvPr/>
        </p:nvSpPr>
        <p:spPr bwMode="auto">
          <a:xfrm>
            <a:off x="4267200" y="6081713"/>
            <a:ext cx="46212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charset="0"/>
                <a:ea typeface="+mn-ea"/>
                <a:cs typeface="+mn-cs"/>
              </a:rPr>
              <a:t>Picture Reference: Future and Simple-Choice Modeling (by Steve Cook and Michael McGee)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sng" strike="noStrike" kern="1200" cap="none" spc="0" normalizeH="0" baseline="0" noProof="0" dirty="0">
                <a:ln>
                  <a:noFill/>
                </a:ln>
                <a:solidFill>
                  <a:prstClr val="black"/>
                </a:solidFill>
                <a:effectLst/>
                <a:uLnTx/>
                <a:uFillTx/>
                <a:latin typeface="Arial" charset="0"/>
                <a:ea typeface="+mn-ea"/>
                <a:cs typeface="+mn-cs"/>
              </a:rPr>
              <a:t>http://www.futureandsimple.com/research/choicemodelling/what-is-choice-modelling.html</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250" y="1643365"/>
            <a:ext cx="7429500" cy="4236119"/>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250" y="1638793"/>
            <a:ext cx="7429500" cy="4236119"/>
          </a:xfrm>
          <a:prstGeom prst="rect">
            <a:avLst/>
          </a:prstGeom>
        </p:spPr>
      </p:pic>
      <p:pic>
        <p:nvPicPr>
          <p:cNvPr id="16" name="Audio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293070538"/>
      </p:ext>
    </p:extLst>
  </p:cSld>
  <p:clrMapOvr>
    <a:masterClrMapping/>
  </p:clrMapOvr>
  <mc:AlternateContent xmlns:mc="http://schemas.openxmlformats.org/markup-compatibility/2006" xmlns:p14="http://schemas.microsoft.com/office/powerpoint/2010/main">
    <mc:Choice Requires="p14">
      <p:transition spd="slow" p14:dur="2000" advTm="74803"/>
    </mc:Choice>
    <mc:Fallback xmlns="">
      <p:transition spd="slow" advTm="7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6"/>
                </p:tgtEl>
              </p:cMediaNode>
            </p:audio>
          </p:childTnLst>
        </p:cTn>
      </p:par>
    </p:tnLst>
  </p:timing>
  <p:extLst mod="1">
    <p:ext uri="{3A86A75C-4F4B-4683-9AE1-C65F6400EC91}">
      <p14:laserTraceLst xmlns:p14="http://schemas.microsoft.com/office/powerpoint/2010/main">
        <p14:tracePtLst>
          <p14:tracePt t="11121" x="3333750" y="4489450"/>
          <p14:tracePt t="11574" x="3321050" y="4483100"/>
          <p14:tracePt t="11584" x="3295650" y="4476750"/>
          <p14:tracePt t="11594" x="3270250" y="4470400"/>
          <p14:tracePt t="11612" x="3244850" y="4470400"/>
          <p14:tracePt t="11613" x="3143250" y="4457700"/>
          <p14:tracePt t="11637" x="3041650" y="4451350"/>
          <p14:tracePt t="11663" x="2838450" y="4451350"/>
          <p14:tracePt t="11687" x="2730500" y="4451350"/>
          <p14:tracePt t="11712" x="2546350" y="4502150"/>
          <p14:tracePt t="11737" x="2463800" y="4533900"/>
          <p14:tracePt t="11761" x="2343150" y="4584700"/>
          <p14:tracePt t="11787" x="2241550" y="4641850"/>
          <p14:tracePt t="11812" x="2171700" y="4673600"/>
          <p14:tracePt t="11837" x="2108200" y="4718050"/>
          <p14:tracePt t="11862" x="2063750" y="4749800"/>
          <p14:tracePt t="11887" x="2006600" y="4787900"/>
          <p14:tracePt t="11912" x="1974850" y="4800600"/>
          <p14:tracePt t="11936" x="1930400" y="4819650"/>
          <p14:tracePt t="11961" x="1930400" y="4826000"/>
          <p14:tracePt t="11986" x="1930400" y="4838700"/>
          <p14:tracePt t="12011" x="1930400" y="4870450"/>
          <p14:tracePt t="12036" x="1943100" y="4914900"/>
          <p14:tracePt t="12061" x="2012950" y="4959350"/>
          <p14:tracePt t="12086" x="2082800" y="4978400"/>
          <p14:tracePt t="12086" x="2114550" y="4978400"/>
          <p14:tracePt t="12113" x="2203450" y="4978400"/>
          <p14:tracePt t="12136" x="2349500" y="4953000"/>
          <p14:tracePt t="12162" x="2540000" y="4902200"/>
          <p14:tracePt t="12186" x="2628900" y="4857750"/>
          <p14:tracePt t="12211" x="2813050" y="4724400"/>
          <p14:tracePt t="12236" x="2895600" y="4648200"/>
          <p14:tracePt t="12261" x="2921000" y="4610100"/>
          <p14:tracePt t="12286" x="2927350" y="4610100"/>
          <p14:tracePt t="12311" x="2927350" y="4597400"/>
          <p14:tracePt t="12336" x="2908300" y="4476750"/>
          <p14:tracePt t="12360" x="2889250" y="4406900"/>
          <p14:tracePt t="12387" x="2838450" y="4330700"/>
          <p14:tracePt t="12411" x="2787650" y="4298950"/>
          <p14:tracePt t="12435" x="2698750" y="4286250"/>
          <p14:tracePt t="12460" x="2647950" y="4273550"/>
          <p14:tracePt t="12486" x="2590800" y="4273550"/>
          <p14:tracePt t="12510" x="2393950" y="4337050"/>
          <p14:tracePt t="12535" x="2133600" y="4489450"/>
          <p14:tracePt t="12560" x="1993900" y="4597400"/>
          <p14:tracePt t="12585" x="1885950" y="4781550"/>
          <p14:tracePt t="12610" x="1873250" y="4864100"/>
          <p14:tracePt t="12636" x="1885950" y="5010150"/>
          <p14:tracePt t="12662" x="1930400" y="5092700"/>
          <p14:tracePt t="12685" x="2051050" y="5187950"/>
          <p14:tracePt t="12712" x="2209800" y="5226050"/>
          <p14:tracePt t="12735" x="2336800" y="5219700"/>
          <p14:tracePt t="12760" x="2584450" y="5111750"/>
          <p14:tracePt t="12785" x="2743200" y="5022850"/>
          <p14:tracePt t="12810" x="2870200" y="4933950"/>
          <p14:tracePt t="12835" x="2984500" y="4686300"/>
          <p14:tracePt t="12860" x="3009900" y="4521200"/>
          <p14:tracePt t="12885" x="2997200" y="4457700"/>
          <p14:tracePt t="12909" x="2965450" y="4400550"/>
          <p14:tracePt t="12934" x="2870200" y="4337050"/>
          <p14:tracePt t="12961" x="2768600" y="4311650"/>
          <p14:tracePt t="12985" x="2628900" y="4292600"/>
          <p14:tracePt t="13011" x="2463800" y="4343400"/>
          <p14:tracePt t="13034" x="2209800" y="4489450"/>
          <p14:tracePt t="13059" x="2089150" y="4572000"/>
          <p14:tracePt t="13085" x="1955800" y="4724400"/>
          <p14:tracePt t="13109" x="1905000" y="4908550"/>
          <p14:tracePt t="13135" x="1905000" y="4997450"/>
          <p14:tracePt t="13159" x="1943100" y="5060950"/>
          <p14:tracePt t="13185" x="2012950" y="5111750"/>
          <p14:tracePt t="13209" x="2197100" y="5156200"/>
          <p14:tracePt t="13234" x="2305050" y="5156200"/>
          <p14:tracePt t="13259" x="2495550" y="5118100"/>
          <p14:tracePt t="13285" x="2641600" y="5048250"/>
          <p14:tracePt t="13309" x="2895600" y="4864100"/>
          <p14:tracePt t="13335" x="3048000" y="4692650"/>
          <p14:tracePt t="13359" x="3136900" y="4457700"/>
          <p14:tracePt t="13384" x="3143250" y="4356100"/>
          <p14:tracePt t="13409" x="3098800" y="4286250"/>
          <p14:tracePt t="13409" x="3048000" y="4260850"/>
          <p14:tracePt t="13434" x="2952750" y="4216400"/>
          <p14:tracePt t="13458" x="2851150" y="4197350"/>
          <p14:tracePt t="13484" x="2673350" y="4210050"/>
          <p14:tracePt t="13508" x="2451100" y="4311650"/>
          <p14:tracePt t="13533" x="2120900" y="4540250"/>
          <p14:tracePt t="13558" x="2000250" y="4673600"/>
          <p14:tracePt t="13585" x="1905000" y="4864100"/>
          <p14:tracePt t="13608" x="1885950" y="4978400"/>
          <p14:tracePt t="13633" x="1905000" y="5060950"/>
          <p14:tracePt t="13658" x="1943100" y="5111750"/>
          <p14:tracePt t="13684" x="2044700" y="5118100"/>
          <p14:tracePt t="13709" x="2197100" y="5035550"/>
          <p14:tracePt t="13733" x="2343150" y="4959350"/>
          <p14:tracePt t="13758" x="2533650" y="4845050"/>
          <p14:tracePt t="13783" x="2584450" y="4800600"/>
          <p14:tracePt t="13808" x="2622550" y="4686300"/>
          <p14:tracePt t="13833" x="2628900" y="4648200"/>
          <p14:tracePt t="13858" x="2628900" y="4603750"/>
          <p14:tracePt t="13883" x="2590800" y="4597400"/>
          <p14:tracePt t="13908" x="2552700" y="4597400"/>
          <p14:tracePt t="13933" x="2508250" y="4597400"/>
          <p14:tracePt t="14096" x="0" y="0"/>
        </p14:tracePtLst>
        <p14:tracePtLst>
          <p14:tracePt t="28855" x="2508250" y="4597400"/>
          <p14:tracePt t="29184" x="2482850" y="4597400"/>
          <p14:tracePt t="29184" x="2451100" y="4597400"/>
          <p14:tracePt t="29203" x="2419350" y="4597400"/>
          <p14:tracePt t="29213" x="2381250" y="4597400"/>
          <p14:tracePt t="29223" x="2336800" y="4616450"/>
          <p14:tracePt t="29232" x="2133600" y="4667250"/>
          <p14:tracePt t="29254" x="2006600" y="4724400"/>
          <p14:tracePt t="29280" x="1885950" y="4787900"/>
          <p14:tracePt t="29305" x="1847850" y="4826000"/>
          <p14:tracePt t="29330" x="1809750" y="4889500"/>
          <p14:tracePt t="29355" x="1803400" y="4921250"/>
          <p14:tracePt t="29380" x="1803400" y="4946650"/>
          <p14:tracePt t="29406" x="1809750" y="4965700"/>
          <p14:tracePt t="29429" x="1828800" y="4978400"/>
          <p14:tracePt t="29454" x="1885950" y="4978400"/>
          <p14:tracePt t="29480" x="1930400" y="4959350"/>
          <p14:tracePt t="29504" x="2044700" y="4883150"/>
          <p14:tracePt t="29529" x="2082800" y="4857750"/>
          <p14:tracePt t="29554" x="2133600" y="4813300"/>
          <p14:tracePt t="29579" x="2165350" y="4781550"/>
          <p14:tracePt t="29604" x="2184400" y="4756150"/>
          <p14:tracePt t="29629" x="2216150" y="4699000"/>
          <p14:tracePt t="29654" x="2216150" y="4673600"/>
          <p14:tracePt t="29679" x="2216150" y="4629150"/>
          <p14:tracePt t="29704" x="2216150" y="4603750"/>
          <p14:tracePt t="29729" x="2184400" y="4578350"/>
          <p14:tracePt t="29754" x="2159000" y="4559300"/>
          <p14:tracePt t="29779" x="2101850" y="4546600"/>
          <p14:tracePt t="29804" x="2051050" y="4546600"/>
          <p14:tracePt t="29829" x="1943100" y="4584700"/>
          <p14:tracePt t="29856" x="1892300" y="4616450"/>
          <p14:tracePt t="29879" x="1835150" y="4667250"/>
          <p14:tracePt t="29905" x="1822450" y="4705350"/>
          <p14:tracePt t="29930" x="1816100" y="4787900"/>
          <p14:tracePt t="29954" x="1828800" y="4838700"/>
          <p14:tracePt t="29979" x="1841500" y="4876800"/>
          <p14:tracePt t="30004" x="1892300" y="4902200"/>
          <p14:tracePt t="30028" x="1949450" y="4902200"/>
          <p14:tracePt t="30053" x="2070100" y="4864100"/>
          <p14:tracePt t="30079" x="2197100" y="4781550"/>
          <p14:tracePt t="30103" x="2355850" y="4648200"/>
          <p14:tracePt t="30128" x="2400300" y="4610100"/>
          <p14:tracePt t="30153" x="2495550" y="4445000"/>
          <p14:tracePt t="30178" x="2508250" y="4368800"/>
          <p14:tracePt t="30203" x="2457450" y="4254500"/>
          <p14:tracePt t="30227" x="2400300" y="4210050"/>
          <p14:tracePt t="30252" x="2336800" y="4197350"/>
          <p14:tracePt t="30276" x="2159000" y="4222750"/>
          <p14:tracePt t="30302" x="2032000" y="4267200"/>
          <p14:tracePt t="30327" x="1835150" y="4368800"/>
          <p14:tracePt t="30352" x="1758950" y="4413250"/>
          <p14:tracePt t="30377" x="1689100" y="4502150"/>
          <p14:tracePt t="30403" x="1676400" y="4533900"/>
          <p14:tracePt t="30427" x="1670050" y="4584700"/>
          <p14:tracePt t="30452" x="1682750" y="4679950"/>
          <p14:tracePt t="30477" x="1746250" y="4762500"/>
          <p14:tracePt t="30502" x="1866900" y="4889500"/>
          <p14:tracePt t="30528" x="1987550" y="4940300"/>
          <p14:tracePt t="30528" x="2032000" y="4946650"/>
          <p14:tracePt t="30552" x="2171700" y="4959350"/>
          <p14:tracePt t="30576" x="2317750" y="4940300"/>
          <p14:tracePt t="30601" x="2457450" y="4889500"/>
          <p14:tracePt t="30626" x="2559050" y="4819650"/>
          <p14:tracePt t="30652" x="2686050" y="4629150"/>
          <p14:tracePt t="30676" x="2762250" y="4489450"/>
          <p14:tracePt t="30701" x="2768600" y="4387850"/>
          <p14:tracePt t="30728" x="2730500" y="4324350"/>
          <p14:tracePt t="30751" x="2635250" y="4248150"/>
          <p14:tracePt t="30776" x="2457450" y="4165600"/>
          <p14:tracePt t="30801" x="2368550" y="4152900"/>
          <p14:tracePt t="30826" x="2190750" y="4152900"/>
          <p14:tracePt t="30852" x="2032000" y="4216400"/>
          <p14:tracePt t="30876" x="1854200" y="4324350"/>
          <p14:tracePt t="30900" x="1790700" y="4413250"/>
          <p14:tracePt t="30926" x="1720850" y="4597400"/>
          <p14:tracePt t="30950" x="1720850" y="4692650"/>
          <p14:tracePt t="30976" x="1765300" y="4806950"/>
          <p14:tracePt t="31001" x="1816100" y="4857750"/>
          <p14:tracePt t="31026" x="1943100" y="4908550"/>
          <p14:tracePt t="31051" x="2095500" y="4908550"/>
          <p14:tracePt t="31075" x="2406650" y="4851400"/>
          <p14:tracePt t="31100" x="2520950" y="4781550"/>
          <p14:tracePt t="31126" x="2603500" y="4705350"/>
          <p14:tracePt t="31150" x="2698750" y="4527550"/>
          <p14:tracePt t="31175" x="2774950" y="4356100"/>
          <p14:tracePt t="31200" x="2825750" y="4102100"/>
          <p14:tracePt t="31225" x="2819400" y="3962400"/>
          <p14:tracePt t="31250" x="2679700" y="3841750"/>
          <p14:tracePt t="31276" x="2584450" y="3822700"/>
          <p14:tracePt t="31300" x="2387600" y="3822700"/>
          <p14:tracePt t="31300" x="2305050" y="3829050"/>
          <p14:tracePt t="31326" x="2076450" y="3905250"/>
          <p14:tracePt t="31352" x="1885950" y="3987800"/>
          <p14:tracePt t="31375" x="1708150" y="4108450"/>
          <p14:tracePt t="31401" x="1600200" y="4235450"/>
          <p14:tracePt t="31425" x="1581150" y="4356100"/>
          <p14:tracePt t="31450" x="1587500" y="4425950"/>
          <p14:tracePt t="31474" x="1676400" y="4514850"/>
          <p14:tracePt t="31500" x="1758950" y="4552950"/>
          <p14:tracePt t="31525" x="1943100" y="4584700"/>
          <p14:tracePt t="31550" x="2063750" y="4591050"/>
          <p14:tracePt t="31574" x="2228850" y="4565650"/>
          <p14:tracePt t="31601" x="2476500" y="4451350"/>
          <p14:tracePt t="31624" x="2622550" y="4368800"/>
          <p14:tracePt t="31650" x="2673350" y="4330700"/>
          <p14:tracePt t="31674" x="2673350" y="4318000"/>
          <p14:tracePt t="31700" x="2628900" y="4191000"/>
          <p14:tracePt t="31725" x="2578100" y="4140200"/>
          <p14:tracePt t="31749" x="2501900" y="4108450"/>
          <p14:tracePt t="31774" x="2451100" y="4102100"/>
          <p14:tracePt t="31799" x="2330450" y="4159250"/>
          <p14:tracePt t="31824" x="2279650" y="4210050"/>
          <p14:tracePt t="31849" x="2241550" y="4273550"/>
          <p14:tracePt t="31874" x="2235200" y="4298950"/>
          <p14:tracePt t="31899" x="2241550" y="4324350"/>
          <p14:tracePt t="31925" x="2273300" y="4343400"/>
          <p14:tracePt t="31951" x="2324100" y="4343400"/>
          <p14:tracePt t="32208" x="0" y="0"/>
        </p14:tracePtLst>
        <p14:tracePtLst>
          <p14:tracePt t="37890" x="4102100" y="3860800"/>
          <p14:tracePt t="38225" x="4095750" y="3873500"/>
          <p14:tracePt t="38236" x="4076700" y="3886200"/>
          <p14:tracePt t="38246" x="4070350" y="3905250"/>
          <p14:tracePt t="38253" x="4057650" y="3924300"/>
          <p14:tracePt t="38262" x="4038600" y="3956050"/>
          <p14:tracePt t="38287" x="4013200" y="4006850"/>
          <p14:tracePt t="38311" x="3994150" y="4032250"/>
          <p14:tracePt t="38337" x="3975100" y="4089400"/>
          <p14:tracePt t="38362" x="3962400" y="4133850"/>
          <p14:tracePt t="38387" x="3956050" y="4191000"/>
          <p14:tracePt t="38411" x="3956050" y="4235450"/>
          <p14:tracePt t="38436" x="3962400" y="4260850"/>
          <p14:tracePt t="38461" x="3987800" y="4286250"/>
          <p14:tracePt t="38487" x="3994150" y="4305300"/>
          <p14:tracePt t="38512" x="4019550" y="4311650"/>
          <p14:tracePt t="38536" x="4025900" y="4311650"/>
          <p14:tracePt t="38561" x="4032250" y="4311650"/>
          <p14:tracePt t="38623" x="4038600" y="4292600"/>
          <p14:tracePt t="38633" x="4064000" y="4248150"/>
          <p14:tracePt t="38643" x="4114800" y="4140200"/>
          <p14:tracePt t="38661" x="4146550" y="4038600"/>
          <p14:tracePt t="38685" x="4152900" y="3994150"/>
          <p14:tracePt t="38710" x="4146550" y="3930650"/>
          <p14:tracePt t="38735" x="4127500" y="3892550"/>
          <p14:tracePt t="38760" x="4095750" y="3816350"/>
          <p14:tracePt t="38785" x="4064000" y="3759200"/>
          <p14:tracePt t="38812" x="4032250" y="3740150"/>
          <p14:tracePt t="38835" x="3981450" y="3733800"/>
          <p14:tracePt t="38860" x="3956050" y="3733800"/>
          <p14:tracePt t="38885" x="3892550" y="3778250"/>
          <p14:tracePt t="38910" x="3790950" y="3898900"/>
          <p14:tracePt t="38935" x="3740150" y="4006850"/>
          <p14:tracePt t="38960" x="3727450" y="4051300"/>
          <p14:tracePt t="38985" x="3708400" y="4165600"/>
          <p14:tracePt t="39012" x="3708400" y="4248150"/>
          <p14:tracePt t="39036" x="3746500" y="4387850"/>
          <p14:tracePt t="39060" x="3790950" y="4476750"/>
          <p14:tracePt t="39085" x="3848100" y="4521200"/>
          <p14:tracePt t="39111" x="3911600" y="4533900"/>
          <p14:tracePt t="39134" x="3981450" y="4533900"/>
          <p14:tracePt t="39160" x="4038600" y="4495800"/>
          <p14:tracePt t="39185" x="4102100" y="4406900"/>
          <p14:tracePt t="39209" x="4171950" y="4273550"/>
          <p14:tracePt t="39234" x="4184650" y="4165600"/>
          <p14:tracePt t="39259" x="4184650" y="4083050"/>
          <p14:tracePt t="39284" x="4165600" y="3905250"/>
          <p14:tracePt t="39309" x="4133850" y="3816350"/>
          <p14:tracePt t="39334" x="4044950" y="3695700"/>
          <p14:tracePt t="39359" x="4006850" y="3670300"/>
          <p14:tracePt t="39384" x="3937000" y="3676650"/>
          <p14:tracePt t="39409" x="3841750" y="3733800"/>
          <p14:tracePt t="39434" x="3632200" y="3975100"/>
          <p14:tracePt t="39459" x="3581400" y="4095750"/>
          <p14:tracePt t="39485" x="3556000" y="4292600"/>
          <p14:tracePt t="39510" x="3575050" y="4394200"/>
          <p14:tracePt t="39534" x="3670300" y="4502150"/>
          <p14:tracePt t="39561" x="3752850" y="4559300"/>
          <p14:tracePt t="39584" x="3930650" y="4565650"/>
          <p14:tracePt t="39609" x="4032250" y="4540250"/>
          <p14:tracePt t="39634" x="4171950" y="4470400"/>
          <p14:tracePt t="39659" x="4273550" y="4305300"/>
          <p14:tracePt t="39684" x="4324350" y="4159250"/>
          <p14:tracePt t="39709" x="4368800" y="3949700"/>
          <p14:tracePt t="39734" x="4362450" y="3886200"/>
          <p14:tracePt t="39758" x="4311650" y="3816350"/>
          <p14:tracePt t="39784" x="4248150" y="3771900"/>
          <p14:tracePt t="39809" x="4133850" y="3740150"/>
          <p14:tracePt t="39834" x="4089400" y="3733800"/>
          <p14:tracePt t="39859" x="3956050" y="3816350"/>
          <p14:tracePt t="39884" x="3867150" y="3943350"/>
          <p14:tracePt t="39909" x="3790950" y="4064000"/>
          <p14:tracePt t="39909" x="3771900" y="4127500"/>
          <p14:tracePt t="39933" x="3765550" y="4229100"/>
          <p14:tracePt t="39958" x="3765550" y="4311650"/>
          <p14:tracePt t="39984" x="3822700" y="4394200"/>
          <p14:tracePt t="40009" x="3867150" y="4413250"/>
          <p14:tracePt t="40033" x="3987800" y="4413250"/>
          <p14:tracePt t="40060" x="4102100" y="4362450"/>
          <p14:tracePt t="40083" x="4191000" y="4305300"/>
          <p14:tracePt t="40108" x="4248150" y="4210050"/>
          <p14:tracePt t="40133" x="4292600" y="4044950"/>
          <p14:tracePt t="40157" x="4330700" y="3886200"/>
          <p14:tracePt t="40183" x="4337050" y="3822700"/>
          <p14:tracePt t="40208" x="4311650" y="3778250"/>
          <p14:tracePt t="40232" x="4286250" y="3765550"/>
          <p14:tracePt t="40258" x="4273550" y="3765550"/>
          <p14:tracePt t="40283" x="4267200" y="3765550"/>
          <p14:tracePt t="41134" x="0" y="0"/>
        </p14:tracePtLst>
        <p14:tracePtLst>
          <p14:tracePt t="49402" x="6623050" y="3467100"/>
          <p14:tracePt t="49816" x="6635750" y="3467100"/>
          <p14:tracePt t="49825" x="6654800" y="3479800"/>
          <p14:tracePt t="49835" x="6673850" y="3492500"/>
          <p14:tracePt t="49845" x="6718300" y="3524250"/>
          <p14:tracePt t="49865" x="6756400" y="3581400"/>
          <p14:tracePt t="49891" x="6769100" y="3606800"/>
          <p14:tracePt t="49915" x="6769100" y="3638550"/>
          <p14:tracePt t="49942" x="6769100" y="3676650"/>
          <p14:tracePt t="49965" x="6762750" y="3733800"/>
          <p14:tracePt t="49990" x="6756400" y="3771900"/>
          <p14:tracePt t="50016" x="6750050" y="3784600"/>
          <p14:tracePt t="50039" x="6750050" y="3790950"/>
          <p14:tracePt t="50334" x="6724650" y="3822700"/>
          <p14:tracePt t="50344" x="6692900" y="3905250"/>
          <p14:tracePt t="50364" x="6692900" y="3949700"/>
          <p14:tracePt t="50364" x="6699250" y="4038600"/>
          <p14:tracePt t="50389" x="6756400" y="4114800"/>
          <p14:tracePt t="50414" x="6813550" y="4222750"/>
          <p14:tracePt t="50439" x="6845300" y="4273550"/>
          <p14:tracePt t="50464" x="6896100" y="4375150"/>
          <p14:tracePt t="50489" x="6940550" y="4432300"/>
          <p14:tracePt t="50514" x="7023100" y="4514850"/>
          <p14:tracePt t="50539" x="7073900" y="4540250"/>
          <p14:tracePt t="50564" x="7118350" y="4565650"/>
          <p14:tracePt t="50589" x="7143750" y="4565650"/>
          <p14:tracePt t="50614" x="7181850" y="4565650"/>
          <p14:tracePt t="50639" x="7226300" y="4521200"/>
          <p14:tracePt t="50664" x="7270750" y="4489450"/>
          <p14:tracePt t="50689" x="7308850" y="4457700"/>
          <p14:tracePt t="50713" x="7327900" y="4419600"/>
          <p14:tracePt t="50738" x="7391400" y="4318000"/>
          <p14:tracePt t="50763" x="7435850" y="4152900"/>
          <p14:tracePt t="50788" x="7454900" y="3987800"/>
          <p14:tracePt t="50813" x="7454900" y="3854450"/>
          <p14:tracePt t="50838" x="7454900" y="3784600"/>
          <p14:tracePt t="50863" x="7454900" y="3695700"/>
          <p14:tracePt t="50888" x="7442200" y="3632200"/>
          <p14:tracePt t="50913" x="7416800" y="3543300"/>
          <p14:tracePt t="50938" x="7404100" y="3473450"/>
          <p14:tracePt t="50963" x="7346950" y="3429000"/>
          <p14:tracePt t="50988" x="7258050" y="3429000"/>
          <p14:tracePt t="51013" x="7035800" y="3568700"/>
          <p14:tracePt t="51038" x="6845300" y="3740150"/>
          <p14:tracePt t="51062" x="6692900" y="3917950"/>
          <p14:tracePt t="51088" x="6616700" y="4057650"/>
          <p14:tracePt t="51113" x="6591300" y="4318000"/>
          <p14:tracePt t="51138" x="6591300" y="4470400"/>
          <p14:tracePt t="51163" x="6591300" y="4679950"/>
          <p14:tracePt t="51188" x="6604000" y="4864100"/>
          <p14:tracePt t="51213" x="6629400" y="5010150"/>
          <p14:tracePt t="51237" x="6661150" y="5219700"/>
          <p14:tracePt t="51262" x="6718300" y="5327650"/>
          <p14:tracePt t="51287" x="6807200" y="5372100"/>
          <p14:tracePt t="51312" x="6877050" y="5372100"/>
          <p14:tracePt t="51337" x="7112000" y="5308600"/>
          <p14:tracePt t="51362" x="7188200" y="5251450"/>
          <p14:tracePt t="51386" x="7277100" y="5041900"/>
          <p14:tracePt t="51412" x="7315200" y="4889500"/>
          <p14:tracePt t="51437" x="7346950" y="4552950"/>
          <p14:tracePt t="51461" x="7391400" y="4121150"/>
          <p14:tracePt t="51487" x="7397750" y="3905250"/>
          <p14:tracePt t="51512" x="7410450" y="3619500"/>
          <p14:tracePt t="51536" x="7410450" y="3479800"/>
          <p14:tracePt t="51561" x="7410450" y="3340100"/>
          <p14:tracePt t="51587" x="7410450" y="3289300"/>
          <p14:tracePt t="51613" x="7410450" y="3257550"/>
          <p14:tracePt t="51636" x="7353300" y="3244850"/>
          <p14:tracePt t="51661" x="7239000" y="3244850"/>
          <p14:tracePt t="51686" x="6877050" y="3422650"/>
          <p14:tracePt t="51711" x="6527800" y="3740150"/>
          <p14:tracePt t="51736" x="6203950" y="4121150"/>
          <p14:tracePt t="51761" x="6108700" y="4311650"/>
          <p14:tracePt t="51786" x="6070600" y="4546600"/>
          <p14:tracePt t="51811" x="6070600" y="4705350"/>
          <p14:tracePt t="51836" x="6121400" y="4908550"/>
          <p14:tracePt t="51861" x="6178550" y="5054600"/>
          <p14:tracePt t="51885" x="6261100" y="5181600"/>
          <p14:tracePt t="51910" x="6330950" y="5219700"/>
          <p14:tracePt t="51936" x="6496050" y="5251450"/>
          <p14:tracePt t="51960" x="6692900" y="5200650"/>
          <p14:tracePt t="51985" x="6832600" y="5124450"/>
          <p14:tracePt t="52011" x="6972300" y="4984750"/>
          <p14:tracePt t="52035" x="7035800" y="4845050"/>
          <p14:tracePt t="52060" x="7061200" y="4749800"/>
          <p14:tracePt t="52086" x="7112000" y="4470400"/>
          <p14:tracePt t="52110" x="7131050" y="4356100"/>
          <p14:tracePt t="52521" x="7207250" y="4337050"/>
          <p14:tracePt t="52531" x="7308850" y="4311650"/>
          <p14:tracePt t="52541" x="7467600" y="4260850"/>
          <p14:tracePt t="52551" x="7569200" y="4210050"/>
          <p14:tracePt t="52560" x="7816850" y="4013200"/>
          <p14:tracePt t="52585" x="7912100" y="3911600"/>
          <p14:tracePt t="52610" x="8064500" y="3708400"/>
          <p14:tracePt t="52635" x="8121650" y="3638550"/>
          <p14:tracePt t="52660" x="8153400" y="3536950"/>
          <p14:tracePt t="52685" x="8172450" y="3479800"/>
          <p14:tracePt t="52709" x="8191500" y="3302000"/>
          <p14:tracePt t="52735" x="8191500" y="3213100"/>
          <p14:tracePt t="52759" x="8159750" y="3117850"/>
          <p14:tracePt t="52784" x="8134350" y="3079750"/>
          <p14:tracePt t="52809" x="8102600" y="3067050"/>
          <p14:tracePt t="52834" x="8001000" y="3028950"/>
          <p14:tracePt t="52859" x="7880350" y="3022600"/>
          <p14:tracePt t="52884" x="7677150" y="3073400"/>
          <p14:tracePt t="52909" x="7518400" y="3162300"/>
          <p14:tracePt t="52934" x="7372350" y="3346450"/>
          <p14:tracePt t="52959" x="7270750" y="3448050"/>
          <p14:tracePt t="52984" x="7200900" y="3562350"/>
          <p14:tracePt t="53009" x="7181850" y="3594100"/>
          <p14:tracePt t="53034" x="7124700" y="3708400"/>
          <p14:tracePt t="53059" x="7099300" y="3810000"/>
          <p14:tracePt t="53084" x="7048500" y="4032250"/>
          <p14:tracePt t="53109" x="7016750" y="4191000"/>
          <p14:tracePt t="53134" x="6972300" y="4343400"/>
          <p14:tracePt t="53159" x="6965950" y="4572000"/>
          <p14:tracePt t="53185" x="6965950" y="4660900"/>
          <p14:tracePt t="53209" x="6997700" y="4813300"/>
          <p14:tracePt t="53236" x="7061200" y="4889500"/>
          <p14:tracePt t="53261" x="7137400" y="4933950"/>
          <p14:tracePt t="53284" x="7232650" y="4978400"/>
          <p14:tracePt t="53308" x="7315200" y="4978400"/>
          <p14:tracePt t="53333" x="7550150" y="4959350"/>
          <p14:tracePt t="53358" x="7734300" y="4889500"/>
          <p14:tracePt t="53384" x="7931150" y="4743450"/>
          <p14:tracePt t="53409" x="7969250" y="4686300"/>
          <p14:tracePt t="53433" x="8020050" y="4464050"/>
          <p14:tracePt t="53458" x="8083550" y="4260850"/>
          <p14:tracePt t="53483" x="8147050" y="3841750"/>
          <p14:tracePt t="53508" x="8147050" y="3657600"/>
          <p14:tracePt t="53534" x="8089900" y="3403600"/>
          <p14:tracePt t="53558" x="8039100" y="3282950"/>
          <p14:tracePt t="53584" x="7931150" y="3175000"/>
          <p14:tracePt t="53608" x="7880350" y="3155950"/>
          <p14:tracePt t="53634" x="7804150" y="3155950"/>
          <p14:tracePt t="53658" x="7702550" y="3175000"/>
          <p14:tracePt t="53683" x="7569200" y="3238500"/>
          <p14:tracePt t="53708" x="7366000" y="3346450"/>
          <p14:tracePt t="53732" x="7251700" y="3435350"/>
          <p14:tracePt t="53757" x="7137400" y="3619500"/>
          <p14:tracePt t="53782" x="7092950" y="3714750"/>
          <p14:tracePt t="53807" x="7042150" y="3867150"/>
          <p14:tracePt t="53832" x="7035800" y="3987800"/>
          <p14:tracePt t="53857" x="7035800" y="4108450"/>
          <p14:tracePt t="53882" x="7048500" y="4165600"/>
          <p14:tracePt t="53907" x="7061200" y="4191000"/>
          <p14:tracePt t="53932" x="7067550" y="4203700"/>
          <p14:tracePt t="54348" x="0" y="0"/>
        </p14:tracePtLst>
        <p14:tracePtLst>
          <p14:tracePt t="59200" x="7067550" y="4203700"/>
          <p14:tracePt t="59442" x="7048500" y="4203700"/>
          <p14:tracePt t="59452" x="7010400" y="4203700"/>
          <p14:tracePt t="59462" x="6953250" y="4203700"/>
          <p14:tracePt t="59471" x="6673850" y="4216400"/>
          <p14:tracePt t="59497" x="6502400" y="4229100"/>
          <p14:tracePt t="59521" x="6305550" y="4229100"/>
          <p14:tracePt t="59548" x="6108700" y="4229100"/>
          <p14:tracePt t="59572" x="5956300" y="4235450"/>
          <p14:tracePt t="59596" x="5759450" y="4241800"/>
          <p14:tracePt t="59621" x="5651500" y="4260850"/>
          <p14:tracePt t="59646" x="5429250" y="4305300"/>
          <p14:tracePt t="59671" x="5257800" y="4349750"/>
          <p14:tracePt t="59697" x="5067300" y="4406900"/>
          <p14:tracePt t="59721" x="4972050" y="4445000"/>
          <p14:tracePt t="59747" x="4940300" y="4457700"/>
          <p14:tracePt t="59771" x="4921250" y="4464050"/>
          <p14:tracePt t="59979" x="4889500" y="4457700"/>
          <p14:tracePt t="60003" x="4724400" y="4445000"/>
          <p14:tracePt t="60020" x="4432300" y="4457700"/>
          <p14:tracePt t="60024" x="3429000" y="4572000"/>
          <p14:tracePt t="60046" x="2832100" y="4660900"/>
          <p14:tracePt t="60071" x="2349500" y="4660900"/>
          <p14:tracePt t="60095" x="1898650" y="4654550"/>
          <p14:tracePt t="60120" x="1708150" y="4648200"/>
          <p14:tracePt t="60146" x="1619250" y="4648200"/>
          <p14:tracePt t="60170" x="1536700" y="4660900"/>
          <p14:tracePt t="60196" x="1524000" y="4673600"/>
          <p14:tracePt t="60480" x="1473200" y="4673600"/>
          <p14:tracePt t="60490" x="1422400" y="4673600"/>
          <p14:tracePt t="60500" x="1377950" y="4673600"/>
          <p14:tracePt t="60519" x="1327150" y="4654550"/>
          <p14:tracePt t="60520" x="1206500" y="4610100"/>
          <p14:tracePt t="60544" x="1174750" y="4603750"/>
          <p14:tracePt t="60569" x="1123950" y="4616450"/>
          <p14:tracePt t="60594" x="1079500" y="4648200"/>
          <p14:tracePt t="60620" x="1066800" y="4711700"/>
          <p14:tracePt t="60644" x="1085850" y="4743450"/>
          <p14:tracePt t="60669" x="1238250" y="4775200"/>
          <p14:tracePt t="60694" x="1428750" y="4762500"/>
          <p14:tracePt t="60719" x="1600200" y="4718050"/>
          <p14:tracePt t="60745" x="1733550" y="4705350"/>
          <p14:tracePt t="60769" x="1835150" y="4667250"/>
          <p14:tracePt t="60794" x="2051050" y="4584700"/>
          <p14:tracePt t="60819" x="2171700" y="4508500"/>
          <p14:tracePt t="60844" x="2273300" y="4432300"/>
          <p14:tracePt t="60897" x="2273300" y="4425950"/>
          <p14:tracePt t="60926" x="2279650" y="4425950"/>
          <p14:tracePt t="60946" x="2273300" y="4394200"/>
          <p14:tracePt t="60968" x="2266950" y="4375150"/>
          <p14:tracePt t="60969" x="2254250" y="4343400"/>
          <p14:tracePt t="60994" x="2235200" y="4279900"/>
          <p14:tracePt t="61019" x="2209800" y="4254500"/>
          <p14:tracePt t="61043" x="2184400" y="4235450"/>
          <p14:tracePt t="61069" x="2146300" y="4235450"/>
          <p14:tracePt t="61094" x="2076450" y="4235450"/>
          <p14:tracePt t="61120" x="2000250" y="4273550"/>
          <p14:tracePt t="61143" x="1905000" y="4330700"/>
          <p14:tracePt t="61168" x="1784350" y="4457700"/>
          <p14:tracePt t="61195" x="1752600" y="4546600"/>
          <p14:tracePt t="61218" x="1746250" y="4610100"/>
          <p14:tracePt t="61243" x="1746250" y="4667250"/>
          <p14:tracePt t="61268" x="1790700" y="4699000"/>
          <p14:tracePt t="61268" x="1816100" y="4699000"/>
          <p14:tracePt t="61294" x="1892300" y="4699000"/>
          <p14:tracePt t="61320" x="2101850" y="4641850"/>
          <p14:tracePt t="61343" x="2178050" y="4603750"/>
          <p14:tracePt t="61368" x="2241550" y="4552950"/>
          <p14:tracePt t="61393" x="2343150" y="4451350"/>
          <p14:tracePt t="61418" x="2355850" y="4425950"/>
          <p14:tracePt t="61443" x="2362200" y="4381500"/>
          <p14:tracePt t="61468" x="2349500" y="4349750"/>
          <p14:tracePt t="61493" x="2286000" y="4311650"/>
          <p14:tracePt t="61520" x="2235200" y="4298950"/>
          <p14:tracePt t="61542" x="2178050" y="4298950"/>
          <p14:tracePt t="61567" x="2051050" y="4330700"/>
          <p14:tracePt t="61592" x="1949450" y="4425950"/>
          <p14:tracePt t="61617" x="1866900" y="4533900"/>
          <p14:tracePt t="61642" x="1841500" y="4603750"/>
          <p14:tracePt t="61667" x="1841500" y="4673600"/>
          <p14:tracePt t="61692" x="1885950" y="4705350"/>
          <p14:tracePt t="61718" x="2000250" y="4737100"/>
          <p14:tracePt t="61743" x="2178050" y="4718050"/>
          <p14:tracePt t="61768" x="2413000" y="4610100"/>
          <p14:tracePt t="61793" x="2476500" y="4552950"/>
          <p14:tracePt t="61819" x="2552700" y="4470400"/>
          <p14:tracePt t="61843" x="2603500" y="4368800"/>
          <p14:tracePt t="61868" x="2609850" y="4305300"/>
          <p14:tracePt t="61894" x="2603500" y="4279900"/>
          <p14:tracePt t="61918" x="2527300" y="4254500"/>
          <p14:tracePt t="61943" x="2349500" y="4248150"/>
          <p14:tracePt t="61967" x="2273300" y="4267200"/>
          <p14:tracePt t="61993" x="2159000" y="4318000"/>
          <p14:tracePt t="62018" x="2057400" y="4400550"/>
          <p14:tracePt t="62042" x="1987550" y="4521200"/>
          <p14:tracePt t="62068" x="1987550" y="4572000"/>
          <p14:tracePt t="62093" x="2089150" y="4629150"/>
          <p14:tracePt t="62119" x="2241550" y="4654550"/>
          <p14:tracePt t="62146" x="2514600" y="4641850"/>
          <p14:tracePt t="62167" x="2679700" y="4572000"/>
          <p14:tracePt t="62192" x="2736850" y="4540250"/>
          <p14:tracePt t="62217" x="2743200" y="4533900"/>
          <p14:tracePt t="62269" x="2743200" y="4527550"/>
          <p14:tracePt t="62270" x="2743200" y="4400550"/>
          <p14:tracePt t="62292" x="2743200" y="4013200"/>
          <p14:tracePt t="62318" x="2717800" y="3917950"/>
          <p14:tracePt t="62342" x="2686050" y="3886200"/>
          <p14:tracePt t="62368" x="2641600" y="3873500"/>
          <p14:tracePt t="62392" x="2590800" y="3867150"/>
          <p14:tracePt t="62417" x="2552700" y="3867150"/>
          <p14:tracePt t="62441" x="2463800" y="3917950"/>
          <p14:tracePt t="62466" x="2400300" y="3949700"/>
          <p14:tracePt t="62493" x="2343150" y="4006850"/>
          <p14:tracePt t="62516" x="2324100" y="4038600"/>
          <p14:tracePt t="62541" x="2324100" y="4083050"/>
          <p14:tracePt t="62566" x="2330450" y="4121150"/>
          <p14:tracePt t="62591" x="2387600" y="4165600"/>
          <p14:tracePt t="62619" x="2457450" y="4184650"/>
          <p14:tracePt t="62642" x="2590800" y="4191000"/>
          <p14:tracePt t="62668" x="2635250" y="4191000"/>
          <p14:tracePt t="62691" x="2641600" y="4191000"/>
          <p14:tracePt t="62830" x="2635250" y="4203700"/>
          <p14:tracePt t="62841" x="2622550" y="4210050"/>
          <p14:tracePt t="62842" x="2616200" y="4241800"/>
          <p14:tracePt t="62866" x="2616200" y="4286250"/>
          <p14:tracePt t="62891" x="2616200" y="4324350"/>
          <p14:tracePt t="62917" x="2635250" y="4356100"/>
          <p14:tracePt t="62941" x="2647950" y="4375150"/>
          <p14:tracePt t="62966" x="2660650" y="4413250"/>
          <p14:tracePt t="62991" x="2660650" y="4451350"/>
          <p14:tracePt t="63016" x="2660650" y="4470400"/>
          <p14:tracePt t="63409" x="0" y="0"/>
        </p14:tracePtLst>
        <p14:tracePtLst>
          <p14:tracePt t="66467" x="4146550" y="4356100"/>
          <p14:tracePt t="66825" x="4146550" y="4337050"/>
          <p14:tracePt t="66835" x="4140200" y="4318000"/>
          <p14:tracePt t="66836" x="4127500" y="4298950"/>
          <p14:tracePt t="66858" x="4114800" y="4286250"/>
          <p14:tracePt t="66883" x="4025900" y="4292600"/>
          <p14:tracePt t="66908" x="3905250" y="4356100"/>
          <p14:tracePt t="66933" x="3784600" y="4476750"/>
          <p14:tracePt t="66958" x="3746500" y="4533900"/>
          <p14:tracePt t="66983" x="3733800" y="4597400"/>
          <p14:tracePt t="67008" x="3733800" y="4648200"/>
          <p14:tracePt t="67033" x="3759200" y="4705350"/>
          <p14:tracePt t="67058" x="3784600" y="4737100"/>
          <p14:tracePt t="67083" x="3829050" y="4762500"/>
          <p14:tracePt t="67083" x="3841750" y="4762500"/>
          <p14:tracePt t="67107" x="3924300" y="4749800"/>
          <p14:tracePt t="67133" x="4070350" y="4705350"/>
          <p14:tracePt t="67157" x="4216400" y="4603750"/>
          <p14:tracePt t="67182" x="4273550" y="4533900"/>
          <p14:tracePt t="67207" x="4324350" y="4451350"/>
          <p14:tracePt t="67232" x="4330700" y="4394200"/>
          <p14:tracePt t="67258" x="4337050" y="4324350"/>
          <p14:tracePt t="67282" x="4324350" y="4298950"/>
          <p14:tracePt t="67307" x="4260850" y="4260850"/>
          <p14:tracePt t="67332" x="4191000" y="4260850"/>
          <p14:tracePt t="67357" x="3975100" y="4356100"/>
          <p14:tracePt t="67382" x="3873500" y="4419600"/>
          <p14:tracePt t="67408" x="3816350" y="4495800"/>
          <p14:tracePt t="67432" x="3797300" y="4584700"/>
          <p14:tracePt t="67458" x="3797300" y="4641850"/>
          <p14:tracePt t="67483" x="3835400" y="4686300"/>
          <p14:tracePt t="67507" x="4051300" y="4699000"/>
          <p14:tracePt t="67543" x="4222750" y="4610100"/>
          <p14:tracePt t="67560" x="4368800" y="4502150"/>
          <p14:tracePt t="67581" x="4419600" y="4451350"/>
          <p14:tracePt t="67606" x="4425950" y="4451350"/>
          <p14:tracePt t="67984" x="4502150" y="4425950"/>
          <p14:tracePt t="67996" x="4673600" y="4394200"/>
          <p14:tracePt t="68005" x="4972050" y="4337050"/>
          <p14:tracePt t="68006" x="5613400" y="4254500"/>
          <p14:tracePt t="68031" x="6273800" y="4254500"/>
          <p14:tracePt t="68055" x="6934200" y="4216400"/>
          <p14:tracePt t="68080" x="7251700" y="4210050"/>
          <p14:tracePt t="68106" x="7372350" y="4197350"/>
          <p14:tracePt t="68131" x="7454900" y="4191000"/>
          <p14:tracePt t="68432" x="7531100" y="4171950"/>
          <p14:tracePt t="68441" x="7639050" y="4152900"/>
          <p14:tracePt t="68455" x="7753350" y="4127500"/>
          <p14:tracePt t="68455" x="7950200" y="4070350"/>
          <p14:tracePt t="68480" x="8115300" y="4006850"/>
          <p14:tracePt t="68505" x="8147050" y="3981450"/>
          <p14:tracePt t="68530" x="8172450" y="3962400"/>
          <p14:tracePt t="68603" x="8172450" y="3949700"/>
          <p14:tracePt t="68612" x="8172450" y="3930650"/>
          <p14:tracePt t="68630" x="8172450" y="3892550"/>
          <p14:tracePt t="68630" x="8147050" y="3803650"/>
          <p14:tracePt t="68655" x="8134350" y="3778250"/>
          <p14:tracePt t="68680" x="8121650" y="3752850"/>
          <p14:tracePt t="68937" x="8121650" y="3708400"/>
          <p14:tracePt t="68950" x="8121650" y="3663950"/>
          <p14:tracePt t="68958" x="8121650" y="3632200"/>
          <p14:tracePt t="68968" x="8134350" y="3568700"/>
          <p14:tracePt t="68984" x="8134350" y="3530600"/>
          <p14:tracePt t="69004" x="8134350" y="3486150"/>
          <p14:tracePt t="69004" x="8134350" y="3467100"/>
          <p14:tracePt t="69029" x="8115300" y="3441700"/>
          <p14:tracePt t="69054" x="8089900" y="3409950"/>
          <p14:tracePt t="69079" x="8051800" y="3371850"/>
          <p14:tracePt t="69104" x="8039100" y="3352800"/>
          <p14:tracePt t="69130" x="8007350" y="3314700"/>
          <p14:tracePt t="69154" x="7994650" y="3308350"/>
          <p14:tracePt t="69179" x="7962900" y="3282950"/>
          <p14:tracePt t="69205" x="7943850" y="3282950"/>
          <p14:tracePt t="69229" x="7912100" y="3270250"/>
          <p14:tracePt t="69254" x="7899400" y="3263900"/>
          <p14:tracePt t="69279" x="7867650" y="3263900"/>
          <p14:tracePt t="69304" x="7848600" y="3263900"/>
          <p14:tracePt t="69329" x="7835900" y="3263900"/>
          <p14:tracePt t="69353" x="7810500" y="3257550"/>
          <p14:tracePt t="69378" x="7797800" y="3257550"/>
          <p14:tracePt t="69403" x="7785100" y="3257550"/>
          <p14:tracePt t="69429" x="7753350" y="3257550"/>
          <p14:tracePt t="69455" x="7708900" y="3263900"/>
          <p14:tracePt t="69479" x="7683500" y="3270250"/>
          <p14:tracePt t="69503" x="7664450" y="3270250"/>
          <p14:tracePt t="69528" x="7613650" y="3289300"/>
          <p14:tracePt t="69553" x="7531100" y="3327400"/>
          <p14:tracePt t="69578" x="7372350" y="3403600"/>
          <p14:tracePt t="69602" x="7327900" y="3435350"/>
          <p14:tracePt t="69628" x="7258050" y="3511550"/>
          <p14:tracePt t="69653" x="7207250" y="3568700"/>
          <p14:tracePt t="69677" x="7156450" y="3619500"/>
          <p14:tracePt t="69702" x="7124700" y="3676650"/>
          <p14:tracePt t="69728" x="7092950" y="3790950"/>
          <p14:tracePt t="69753" x="7086600" y="3841750"/>
          <p14:tracePt t="69777" x="7067550" y="3937000"/>
          <p14:tracePt t="69803" x="7061200" y="4013200"/>
          <p14:tracePt t="69828" x="7023100" y="4165600"/>
          <p14:tracePt t="69854" x="7004050" y="4311650"/>
          <p14:tracePt t="69878" x="6997700" y="4387850"/>
          <p14:tracePt t="69903" x="6997700" y="4476750"/>
          <p14:tracePt t="69929" x="6997700" y="4546600"/>
          <p14:tracePt t="69956" x="7010400" y="4622800"/>
          <p14:tracePt t="69979" x="7029450" y="4673600"/>
          <p14:tracePt t="70003" x="7054850" y="4737100"/>
          <p14:tracePt t="70028" x="7086600" y="4800600"/>
          <p14:tracePt t="70053" x="7124700" y="4851400"/>
          <p14:tracePt t="70078" x="7137400" y="4870450"/>
          <p14:tracePt t="70425" x="7118350" y="4908550"/>
          <p14:tracePt t="70436" x="7092950" y="4978400"/>
          <p14:tracePt t="70436" x="7067550" y="5022850"/>
          <p14:tracePt t="70453" x="7048500" y="5181600"/>
          <p14:tracePt t="70481" x="7061200" y="5226050"/>
          <p14:tracePt t="70503" x="7124700" y="5276850"/>
          <p14:tracePt t="70527" x="7175500" y="5302250"/>
          <p14:tracePt t="70552" x="7251700" y="5346700"/>
          <p14:tracePt t="70577" x="7302500" y="5365750"/>
          <p14:tracePt t="70602" x="7366000" y="5365750"/>
          <p14:tracePt t="70627" x="7397750" y="5372100"/>
          <p14:tracePt t="70653" x="7429500" y="5372100"/>
          <p14:tracePt t="70653" x="7461250" y="5365750"/>
          <p14:tracePt t="70677" x="7518400" y="5334000"/>
          <p14:tracePt t="70702" x="7607300" y="5276850"/>
          <p14:tracePt t="70727" x="7670800" y="5213350"/>
          <p14:tracePt t="70753" x="7708900" y="5175250"/>
          <p14:tracePt t="70776" x="7759700" y="5111750"/>
          <p14:tracePt t="70805" x="7778750" y="5060950"/>
          <p14:tracePt t="70827" x="7791450" y="4978400"/>
          <p14:tracePt t="70851" x="7804150" y="4876800"/>
          <p14:tracePt t="70877" x="7829550" y="4686300"/>
          <p14:tracePt t="70903" x="7835900" y="4616450"/>
          <p14:tracePt t="70926" x="7835900" y="4533900"/>
          <p14:tracePt t="70954" x="7816850" y="4495800"/>
          <p14:tracePt t="70976" x="7791450" y="4419600"/>
          <p14:tracePt t="71001" x="7759700" y="4318000"/>
          <p14:tracePt t="71026" x="7747000" y="4267200"/>
          <p14:tracePt t="71052" x="7734300" y="4159250"/>
          <p14:tracePt t="71076" x="7727950" y="4089400"/>
          <p14:tracePt t="71101" x="7721600" y="4044950"/>
          <p14:tracePt t="71126" x="7702550" y="3962400"/>
          <p14:tracePt t="71151" x="7689850" y="3930650"/>
          <p14:tracePt t="71176" x="7658100" y="3892550"/>
          <p14:tracePt t="71201" x="7645400" y="3886200"/>
          <p14:tracePt t="71226" x="7632700" y="3879850"/>
          <p14:tracePt t="71491" x="7632700" y="3841750"/>
          <p14:tracePt t="71503" x="7639050" y="3797300"/>
          <p14:tracePt t="71513" x="7651750" y="3746500"/>
          <p14:tracePt t="71513" x="7683500" y="3670300"/>
          <p14:tracePt t="71534" x="7696200" y="3606800"/>
          <p14:tracePt t="71544" x="7696200" y="3568700"/>
          <p14:tracePt t="71551" x="7696200" y="3448050"/>
          <p14:tracePt t="71575" x="7696200" y="3352800"/>
          <p14:tracePt t="71600" x="7696200" y="3270250"/>
          <p14:tracePt t="71625" x="7689850" y="3194050"/>
          <p14:tracePt t="71650" x="7639050" y="3155950"/>
          <p14:tracePt t="71675" x="7600950" y="3149600"/>
          <p14:tracePt t="71700" x="7518400" y="3143250"/>
          <p14:tracePt t="71725" x="7454900" y="3143250"/>
          <p14:tracePt t="71749" x="7334250" y="3181350"/>
          <p14:tracePt t="71775" x="7232650" y="3251200"/>
          <p14:tracePt t="71799" x="7048500" y="3384550"/>
          <p14:tracePt t="71826" x="6953250" y="3486150"/>
          <p14:tracePt t="71850" x="6921500" y="3568700"/>
          <p14:tracePt t="71875" x="6883400" y="3644900"/>
          <p14:tracePt t="71900" x="6813550" y="3797300"/>
          <p14:tracePt t="71925" x="6794500" y="3879850"/>
          <p14:tracePt t="71950" x="6788150" y="4013200"/>
          <p14:tracePt t="71974" x="6788150" y="4152900"/>
          <p14:tracePt t="72000" x="6788150" y="4419600"/>
          <p14:tracePt t="72024" x="6788150" y="4540250"/>
          <p14:tracePt t="72049" x="6800850" y="4667250"/>
          <p14:tracePt t="72074" x="6819900" y="4737100"/>
          <p14:tracePt t="72099" x="6883400" y="4889500"/>
          <p14:tracePt t="72124" x="6927850" y="5048250"/>
          <p14:tracePt t="72149" x="6997700" y="5137150"/>
          <p14:tracePt t="72174" x="7061200" y="5175250"/>
          <p14:tracePt t="72199" x="7162800" y="5207000"/>
          <p14:tracePt t="72227" x="7226300" y="5207000"/>
          <p14:tracePt t="72249" x="7461250" y="5143500"/>
          <p14:tracePt t="72275" x="7645400" y="5041900"/>
          <p14:tracePt t="72299" x="7962900" y="4806950"/>
          <p14:tracePt t="72324" x="8178800" y="4578350"/>
          <p14:tracePt t="72348" x="8312150" y="4451350"/>
          <p14:tracePt t="72373" x="8477250" y="4165600"/>
          <p14:tracePt t="72398" x="8629650" y="3879850"/>
          <p14:tracePt t="72423" x="8731250" y="3549650"/>
          <p14:tracePt t="72448" x="8718550" y="3397250"/>
          <p14:tracePt t="72474" x="8642350" y="3200400"/>
          <p14:tracePt t="72499" x="8591550" y="3105150"/>
          <p14:tracePt t="72525" x="8451850" y="2990850"/>
          <p14:tracePt t="72548" x="8382000" y="2946400"/>
          <p14:tracePt t="72573" x="8312150" y="2933700"/>
          <p14:tracePt t="72598" x="8128000" y="2946400"/>
          <p14:tracePt t="72623" x="7924800" y="3016250"/>
          <p14:tracePt t="72648" x="7664450" y="3181350"/>
          <p14:tracePt t="72673" x="7556500" y="3321050"/>
          <p14:tracePt t="72698" x="7454900" y="3441700"/>
          <p14:tracePt t="72698" x="7416800" y="3479800"/>
          <p14:tracePt t="72723" x="7378700" y="3613150"/>
          <p14:tracePt t="72748" x="7366000" y="3683000"/>
          <p14:tracePt t="72772" x="7366000" y="3746500"/>
          <p14:tracePt t="7306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3"/>
          <p:cNvSpPr>
            <a:spLocks noGrp="1" noChangeArrowheads="1"/>
          </p:cNvSpPr>
          <p:nvPr>
            <p:ph type="body" idx="4294967295"/>
          </p:nvPr>
        </p:nvSpPr>
        <p:spPr>
          <a:xfrm>
            <a:off x="762000" y="2337847"/>
            <a:ext cx="7620000" cy="4419600"/>
          </a:xfrm>
        </p:spPr>
        <p:txBody>
          <a:bodyPr/>
          <a:lstStyle/>
          <a:p>
            <a:pPr>
              <a:lnSpc>
                <a:spcPct val="90000"/>
              </a:lnSpc>
              <a:spcAft>
                <a:spcPct val="20000"/>
              </a:spcAft>
            </a:pPr>
            <a:r>
              <a:rPr lang="en-US" altLang="en-US" sz="2400" dirty="0"/>
              <a:t>Underlying assumptions:</a:t>
            </a:r>
          </a:p>
          <a:p>
            <a:pPr lvl="1">
              <a:lnSpc>
                <a:spcPct val="90000"/>
              </a:lnSpc>
              <a:spcAft>
                <a:spcPct val="20000"/>
              </a:spcAft>
            </a:pPr>
            <a:r>
              <a:rPr lang="en-US" altLang="en-US" sz="2400" dirty="0"/>
              <a:t>Independent and identically distributed (IID) random components</a:t>
            </a:r>
          </a:p>
          <a:p>
            <a:pPr lvl="1">
              <a:lnSpc>
                <a:spcPct val="90000"/>
              </a:lnSpc>
              <a:spcAft>
                <a:spcPct val="20000"/>
              </a:spcAft>
            </a:pPr>
            <a:r>
              <a:rPr lang="en-US" altLang="en-US" sz="2400" dirty="0"/>
              <a:t>Homogenous responsiveness to attributes of alternatives</a:t>
            </a:r>
          </a:p>
          <a:p>
            <a:pPr>
              <a:lnSpc>
                <a:spcPct val="90000"/>
              </a:lnSpc>
              <a:spcAft>
                <a:spcPct val="20000"/>
              </a:spcAft>
            </a:pPr>
            <a:r>
              <a:rPr lang="en-US" altLang="en-US" sz="2400" dirty="0"/>
              <a:t>Simple and elegant closed-form structure</a:t>
            </a:r>
          </a:p>
          <a:p>
            <a:pPr>
              <a:lnSpc>
                <a:spcPct val="90000"/>
              </a:lnSpc>
              <a:spcAft>
                <a:spcPct val="20000"/>
              </a:spcAft>
            </a:pPr>
            <a:r>
              <a:rPr lang="en-US" altLang="en-US" sz="2400" dirty="0"/>
              <a:t>Independence of irrelevant alternatives (IIA) property</a:t>
            </a:r>
          </a:p>
          <a:p>
            <a:pPr>
              <a:lnSpc>
                <a:spcPct val="90000"/>
              </a:lnSpc>
              <a:buFont typeface="Wingdings" panose="05000000000000000000" pitchFamily="2" charset="2"/>
              <a:buNone/>
            </a:pPr>
            <a:endParaRPr lang="en-US" altLang="en-US" sz="1100" dirty="0"/>
          </a:p>
        </p:txBody>
      </p:sp>
      <p:sp>
        <p:nvSpPr>
          <p:cNvPr id="243715" name="Rectangle 5"/>
          <p:cNvSpPr>
            <a:spLocks noGrp="1" noChangeArrowheads="1"/>
          </p:cNvSpPr>
          <p:nvPr>
            <p:ph type="title" idx="4294967295"/>
          </p:nvPr>
        </p:nvSpPr>
        <p:spPr>
          <a:xfrm>
            <a:off x="457200" y="381784"/>
            <a:ext cx="8229600" cy="1371600"/>
          </a:xfrm>
        </p:spPr>
        <p:txBody>
          <a:bodyPr anchor="b"/>
          <a:lstStyle/>
          <a:p>
            <a:r>
              <a:rPr lang="en-US" altLang="en-US" sz="3600" dirty="0"/>
              <a:t>Multinomial Logit Model</a:t>
            </a:r>
          </a:p>
        </p:txBody>
      </p:sp>
    </p:spTree>
    <p:extLst>
      <p:ext uri="{BB962C8B-B14F-4D97-AF65-F5344CB8AC3E}">
        <p14:creationId xmlns:p14="http://schemas.microsoft.com/office/powerpoint/2010/main" val="11485326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428726F-4A10-46AE-8BB7-E1A7DD9452DC}" type="slidenum">
              <a:rPr lang="en-US" altLang="en-US" sz="800">
                <a:solidFill>
                  <a:srgbClr val="660066"/>
                </a:solidFill>
                <a:latin typeface="Arial" panose="020B0604020202020204" pitchFamily="34" charset="0"/>
              </a:rPr>
              <a:pPr eaLnBrk="1" hangingPunct="1"/>
              <a:t>31</a:t>
            </a:fld>
            <a:endParaRPr lang="en-US" altLang="en-US" sz="800">
              <a:solidFill>
                <a:srgbClr val="660066"/>
              </a:solidFill>
              <a:latin typeface="Arial" panose="020B0604020202020204" pitchFamily="34" charset="0"/>
            </a:endParaRPr>
          </a:p>
        </p:txBody>
      </p:sp>
      <p:sp>
        <p:nvSpPr>
          <p:cNvPr id="13315" name="Rectangle 2"/>
          <p:cNvSpPr>
            <a:spLocks noGrp="1" noChangeArrowheads="1"/>
          </p:cNvSpPr>
          <p:nvPr>
            <p:ph type="title"/>
          </p:nvPr>
        </p:nvSpPr>
        <p:spPr/>
        <p:txBody>
          <a:bodyPr/>
          <a:lstStyle/>
          <a:p>
            <a:pPr eaLnBrk="1" hangingPunct="1"/>
            <a:r>
              <a:rPr lang="en-US" altLang="en-US" b="1" smtClean="0">
                <a:solidFill>
                  <a:srgbClr val="660066"/>
                </a:solidFill>
              </a:rPr>
              <a:t>Multinomial Logit Model</a:t>
            </a:r>
            <a:endParaRPr lang="en-US" altLang="en-US" i="1" smtClean="0">
              <a:solidFill>
                <a:srgbClr val="660066"/>
              </a:solidFill>
            </a:endParaRPr>
          </a:p>
        </p:txBody>
      </p:sp>
      <p:graphicFrame>
        <p:nvGraphicFramePr>
          <p:cNvPr id="13316" name="Object 5"/>
          <p:cNvGraphicFramePr>
            <a:graphicFrameLocks noChangeAspect="1"/>
          </p:cNvGraphicFramePr>
          <p:nvPr/>
        </p:nvGraphicFramePr>
        <p:xfrm>
          <a:off x="762000" y="2100263"/>
          <a:ext cx="2427288" cy="552450"/>
        </p:xfrm>
        <a:graphic>
          <a:graphicData uri="http://schemas.openxmlformats.org/presentationml/2006/ole">
            <mc:AlternateContent xmlns:mc="http://schemas.openxmlformats.org/markup-compatibility/2006">
              <mc:Choice xmlns:v="urn:schemas-microsoft-com:vml" Requires="v">
                <p:oleObj spid="_x0000_s145434" name="Equation" r:id="rId4" imgW="1219200" imgH="279400" progId="Equation.DSMT4">
                  <p:embed/>
                </p:oleObj>
              </mc:Choice>
              <mc:Fallback>
                <p:oleObj name="Equation" r:id="rId4" imgW="1219200" imgH="279400" progId="Equation.DSMT4">
                  <p:embed/>
                  <p:pic>
                    <p:nvPicPr>
                      <p:cNvPr id="1331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100263"/>
                        <a:ext cx="242728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6"/>
          <p:cNvSpPr txBox="1">
            <a:spLocks noChangeArrowheads="1"/>
          </p:cNvSpPr>
          <p:nvPr/>
        </p:nvSpPr>
        <p:spPr bwMode="auto">
          <a:xfrm>
            <a:off x="3492500" y="2133600"/>
            <a:ext cx="2743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Again, we cannot identify the scale of utility</a:t>
            </a:r>
          </a:p>
        </p:txBody>
      </p:sp>
      <p:sp>
        <p:nvSpPr>
          <p:cNvPr id="1230855" name="Rectangle 7"/>
          <p:cNvSpPr>
            <a:spLocks noChangeArrowheads="1"/>
          </p:cNvSpPr>
          <p:nvPr/>
        </p:nvSpPr>
        <p:spPr bwMode="auto">
          <a:xfrm>
            <a:off x="620655" y="4989513"/>
            <a:ext cx="29338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lnSpc>
                <a:spcPct val="80000"/>
              </a:lnSpc>
              <a:spcBef>
                <a:spcPct val="20000"/>
              </a:spcBef>
              <a:buClr>
                <a:schemeClr val="bg2"/>
              </a:buClr>
              <a:buSzPct val="75000"/>
              <a:buFont typeface="Wingdings" panose="05000000000000000000" pitchFamily="2" charset="2"/>
              <a:buChar char="n"/>
            </a:pPr>
            <a:r>
              <a:rPr lang="en-US" altLang="en-US" sz="2000" dirty="0">
                <a:latin typeface="Arial" panose="020B0604020202020204" pitchFamily="34" charset="0"/>
              </a:rPr>
              <a:t>  So, for </a:t>
            </a:r>
            <a:r>
              <a:rPr lang="en-US" altLang="en-US" sz="2000" dirty="0" smtClean="0">
                <a:latin typeface="Arial" panose="020B0604020202020204" pitchFamily="34" charset="0"/>
              </a:rPr>
              <a:t>nth individual: </a:t>
            </a:r>
            <a:endParaRPr lang="en-US" altLang="en-US" sz="2000" dirty="0">
              <a:latin typeface="Arial" panose="020B0604020202020204" pitchFamily="34" charset="0"/>
            </a:endParaRPr>
          </a:p>
        </p:txBody>
      </p:sp>
      <p:graphicFrame>
        <p:nvGraphicFramePr>
          <p:cNvPr id="1230856" name="Object 8"/>
          <p:cNvGraphicFramePr>
            <a:graphicFrameLocks noChangeAspect="1"/>
          </p:cNvGraphicFramePr>
          <p:nvPr/>
        </p:nvGraphicFramePr>
        <p:xfrm>
          <a:off x="1266825" y="3635375"/>
          <a:ext cx="1754188" cy="1189038"/>
        </p:xfrm>
        <a:graphic>
          <a:graphicData uri="http://schemas.openxmlformats.org/presentationml/2006/ole">
            <mc:AlternateContent xmlns:mc="http://schemas.openxmlformats.org/markup-compatibility/2006">
              <mc:Choice xmlns:v="urn:schemas-microsoft-com:vml" Requires="v">
                <p:oleObj spid="_x0000_s145435" name="Equation" r:id="rId6" imgW="825500" imgH="558800" progId="Equation.DSMT4">
                  <p:embed/>
                </p:oleObj>
              </mc:Choice>
              <mc:Fallback>
                <p:oleObj name="Equation" r:id="rId6" imgW="825500" imgH="558800" progId="Equation.DSMT4">
                  <p:embed/>
                  <p:pic>
                    <p:nvPicPr>
                      <p:cNvPr id="12308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825" y="3635375"/>
                        <a:ext cx="1754188"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857" name="Text Box 9"/>
          <p:cNvSpPr txBox="1">
            <a:spLocks noChangeArrowheads="1"/>
          </p:cNvSpPr>
          <p:nvPr/>
        </p:nvSpPr>
        <p:spPr bwMode="auto">
          <a:xfrm>
            <a:off x="3327400" y="39878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Assume </a:t>
            </a:r>
            <a:r>
              <a:rPr lang="el-GR" altLang="en-US">
                <a:cs typeface="Times New Roman" panose="02020603050405020304" pitchFamily="18" charset="0"/>
              </a:rPr>
              <a:t>θ</a:t>
            </a:r>
            <a:r>
              <a:rPr lang="en-US" altLang="en-US">
                <a:cs typeface="Times New Roman" panose="02020603050405020304" pitchFamily="18" charset="0"/>
              </a:rPr>
              <a:t>=1</a:t>
            </a:r>
            <a:endParaRPr lang="el-GR" altLang="en-US">
              <a:cs typeface="Times New Roman" panose="02020603050405020304" pitchFamily="18" charset="0"/>
            </a:endParaRPr>
          </a:p>
        </p:txBody>
      </p:sp>
      <p:sp>
        <p:nvSpPr>
          <p:cNvPr id="1230858" name="AutoShape 10"/>
          <p:cNvSpPr>
            <a:spLocks noChangeArrowheads="1"/>
          </p:cNvSpPr>
          <p:nvPr/>
        </p:nvSpPr>
        <p:spPr bwMode="auto">
          <a:xfrm>
            <a:off x="4775200" y="3962400"/>
            <a:ext cx="685800" cy="304800"/>
          </a:xfrm>
          <a:prstGeom prst="rightArrow">
            <a:avLst>
              <a:gd name="adj1" fmla="val 50000"/>
              <a:gd name="adj2" fmla="val 5625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1230859" name="Object 11"/>
          <p:cNvGraphicFramePr>
            <a:graphicFrameLocks noChangeAspect="1"/>
          </p:cNvGraphicFramePr>
          <p:nvPr/>
        </p:nvGraphicFramePr>
        <p:xfrm>
          <a:off x="5983288" y="3559175"/>
          <a:ext cx="1592262" cy="1189038"/>
        </p:xfrm>
        <a:graphic>
          <a:graphicData uri="http://schemas.openxmlformats.org/presentationml/2006/ole">
            <mc:AlternateContent xmlns:mc="http://schemas.openxmlformats.org/markup-compatibility/2006">
              <mc:Choice xmlns:v="urn:schemas-microsoft-com:vml" Requires="v">
                <p:oleObj spid="_x0000_s145436" name="Equation" r:id="rId8" imgW="749300" imgH="558800" progId="Equation.DSMT4">
                  <p:embed/>
                </p:oleObj>
              </mc:Choice>
              <mc:Fallback>
                <p:oleObj name="Equation" r:id="rId8" imgW="749300" imgH="558800" progId="Equation.DSMT4">
                  <p:embed/>
                  <p:pic>
                    <p:nvPicPr>
                      <p:cNvPr id="12308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3288" y="3559175"/>
                        <a:ext cx="1592262"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860" name="Object 12"/>
          <p:cNvGraphicFramePr>
            <a:graphicFrameLocks noChangeAspect="1"/>
          </p:cNvGraphicFramePr>
          <p:nvPr/>
        </p:nvGraphicFramePr>
        <p:xfrm>
          <a:off x="3624263" y="4979988"/>
          <a:ext cx="3157537" cy="1243012"/>
        </p:xfrm>
        <a:graphic>
          <a:graphicData uri="http://schemas.openxmlformats.org/presentationml/2006/ole">
            <mc:AlternateContent xmlns:mc="http://schemas.openxmlformats.org/markup-compatibility/2006">
              <mc:Choice xmlns:v="urn:schemas-microsoft-com:vml" Requires="v">
                <p:oleObj spid="_x0000_s145437" name="Equation" r:id="rId10" imgW="1485255" imgH="583947" progId="Equation.DSMT4">
                  <p:embed/>
                </p:oleObj>
              </mc:Choice>
              <mc:Fallback>
                <p:oleObj name="Equation" r:id="rId10" imgW="1485255" imgH="583947" progId="Equation.DSMT4">
                  <p:embed/>
                  <p:pic>
                    <p:nvPicPr>
                      <p:cNvPr id="123086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4263" y="4979988"/>
                        <a:ext cx="3157537" cy="1243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861" name="Rectangle 13"/>
          <p:cNvSpPr>
            <a:spLocks noChangeArrowheads="1"/>
          </p:cNvSpPr>
          <p:nvPr/>
        </p:nvSpPr>
        <p:spPr bwMode="auto">
          <a:xfrm>
            <a:off x="679450" y="3097213"/>
            <a:ext cx="4824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lnSpc>
                <a:spcPct val="80000"/>
              </a:lnSpc>
              <a:spcBef>
                <a:spcPct val="20000"/>
              </a:spcBef>
              <a:buClr>
                <a:schemeClr val="bg2"/>
              </a:buClr>
              <a:buSzPct val="75000"/>
              <a:buFont typeface="Wingdings" panose="05000000000000000000" pitchFamily="2" charset="2"/>
              <a:buChar char="n"/>
            </a:pPr>
            <a:r>
              <a:rPr lang="en-US" altLang="en-US" sz="2000">
                <a:latin typeface="Arial" panose="020B0604020202020204" pitchFamily="34" charset="0"/>
              </a:rPr>
              <a:t>  The MNL model can be expressed as: </a:t>
            </a:r>
          </a:p>
        </p:txBody>
      </p:sp>
      <p:sp>
        <p:nvSpPr>
          <p:cNvPr id="1230862" name="Rectangle 14"/>
          <p:cNvSpPr>
            <a:spLocks noChangeArrowheads="1"/>
          </p:cNvSpPr>
          <p:nvPr/>
        </p:nvSpPr>
        <p:spPr bwMode="auto">
          <a:xfrm>
            <a:off x="3492500" y="4902200"/>
            <a:ext cx="3708400" cy="1511300"/>
          </a:xfrm>
          <a:prstGeom prst="rect">
            <a:avLst/>
          </a:prstGeom>
          <a:solidFill>
            <a:srgbClr val="E7A3FF">
              <a:alpha val="30196"/>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478036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0861"/>
                                        </p:tgtEl>
                                        <p:attrNameLst>
                                          <p:attrName>style.visibility</p:attrName>
                                        </p:attrNameLst>
                                      </p:cBhvr>
                                      <p:to>
                                        <p:strVal val="visible"/>
                                      </p:to>
                                    </p:set>
                                    <p:animEffect transition="in" filter="fade">
                                      <p:cBhvr>
                                        <p:cTn id="7" dur="1000"/>
                                        <p:tgtEl>
                                          <p:spTgt spid="1230861"/>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230856"/>
                                        </p:tgtEl>
                                        <p:attrNameLst>
                                          <p:attrName>style.visibility</p:attrName>
                                        </p:attrNameLst>
                                      </p:cBhvr>
                                      <p:to>
                                        <p:strVal val="visible"/>
                                      </p:to>
                                    </p:set>
                                    <p:animEffect transition="in" filter="fade">
                                      <p:cBhvr>
                                        <p:cTn id="11" dur="1000"/>
                                        <p:tgtEl>
                                          <p:spTgt spid="12308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30857"/>
                                        </p:tgtEl>
                                        <p:attrNameLst>
                                          <p:attrName>style.visibility</p:attrName>
                                        </p:attrNameLst>
                                      </p:cBhvr>
                                      <p:to>
                                        <p:strVal val="visible"/>
                                      </p:to>
                                    </p:set>
                                    <p:animEffect transition="in" filter="fade">
                                      <p:cBhvr>
                                        <p:cTn id="16" dur="1000"/>
                                        <p:tgtEl>
                                          <p:spTgt spid="1230857"/>
                                        </p:tgtEl>
                                      </p:cBhvr>
                                    </p:animEffect>
                                  </p:childTnLst>
                                </p:cTn>
                              </p:par>
                            </p:childTnLst>
                          </p:cTn>
                        </p:par>
                        <p:par>
                          <p:cTn id="17" fill="hold" nodeType="afterGroup">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230858"/>
                                        </p:tgtEl>
                                        <p:attrNameLst>
                                          <p:attrName>style.visibility</p:attrName>
                                        </p:attrNameLst>
                                      </p:cBhvr>
                                      <p:to>
                                        <p:strVal val="visible"/>
                                      </p:to>
                                    </p:set>
                                    <p:animEffect transition="in" filter="fade">
                                      <p:cBhvr>
                                        <p:cTn id="20" dur="1000"/>
                                        <p:tgtEl>
                                          <p:spTgt spid="1230858"/>
                                        </p:tgtEl>
                                      </p:cBhvr>
                                    </p:animEffect>
                                  </p:childTnLst>
                                </p:cTn>
                              </p:par>
                              <p:par>
                                <p:cTn id="21" presetID="10" presetClass="entr" presetSubtype="0" fill="hold" nodeType="withEffect">
                                  <p:stCondLst>
                                    <p:cond delay="0"/>
                                  </p:stCondLst>
                                  <p:childTnLst>
                                    <p:set>
                                      <p:cBhvr>
                                        <p:cTn id="22" dur="1" fill="hold">
                                          <p:stCondLst>
                                            <p:cond delay="0"/>
                                          </p:stCondLst>
                                        </p:cTn>
                                        <p:tgtEl>
                                          <p:spTgt spid="1230859"/>
                                        </p:tgtEl>
                                        <p:attrNameLst>
                                          <p:attrName>style.visibility</p:attrName>
                                        </p:attrNameLst>
                                      </p:cBhvr>
                                      <p:to>
                                        <p:strVal val="visible"/>
                                      </p:to>
                                    </p:set>
                                    <p:animEffect transition="in" filter="fade">
                                      <p:cBhvr>
                                        <p:cTn id="23" dur="1000"/>
                                        <p:tgtEl>
                                          <p:spTgt spid="12308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30855"/>
                                        </p:tgtEl>
                                        <p:attrNameLst>
                                          <p:attrName>style.visibility</p:attrName>
                                        </p:attrNameLst>
                                      </p:cBhvr>
                                      <p:to>
                                        <p:strVal val="visible"/>
                                      </p:to>
                                    </p:set>
                                    <p:animEffect transition="in" filter="fade">
                                      <p:cBhvr>
                                        <p:cTn id="28" dur="1000"/>
                                        <p:tgtEl>
                                          <p:spTgt spid="1230855"/>
                                        </p:tgtEl>
                                      </p:cBhvr>
                                    </p:animEffect>
                                  </p:childTnLst>
                                </p:cTn>
                              </p:par>
                            </p:childTnLst>
                          </p:cTn>
                        </p:par>
                        <p:par>
                          <p:cTn id="29" fill="hold" nodeType="afterGroup">
                            <p:stCondLst>
                              <p:cond delay="1000"/>
                            </p:stCondLst>
                            <p:childTnLst>
                              <p:par>
                                <p:cTn id="30" presetID="10" presetClass="entr" presetSubtype="0" fill="hold" nodeType="afterEffect">
                                  <p:stCondLst>
                                    <p:cond delay="0"/>
                                  </p:stCondLst>
                                  <p:childTnLst>
                                    <p:set>
                                      <p:cBhvr>
                                        <p:cTn id="31" dur="1" fill="hold">
                                          <p:stCondLst>
                                            <p:cond delay="0"/>
                                          </p:stCondLst>
                                        </p:cTn>
                                        <p:tgtEl>
                                          <p:spTgt spid="1230860"/>
                                        </p:tgtEl>
                                        <p:attrNameLst>
                                          <p:attrName>style.visibility</p:attrName>
                                        </p:attrNameLst>
                                      </p:cBhvr>
                                      <p:to>
                                        <p:strVal val="visible"/>
                                      </p:to>
                                    </p:set>
                                    <p:animEffect transition="in" filter="fade">
                                      <p:cBhvr>
                                        <p:cTn id="32" dur="1000"/>
                                        <p:tgtEl>
                                          <p:spTgt spid="12308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0862"/>
                                        </p:tgtEl>
                                        <p:attrNameLst>
                                          <p:attrName>style.visibility</p:attrName>
                                        </p:attrNameLst>
                                      </p:cBhvr>
                                      <p:to>
                                        <p:strVal val="visible"/>
                                      </p:to>
                                    </p:set>
                                    <p:animEffect transition="in" filter="fade">
                                      <p:cBhvr>
                                        <p:cTn id="35" dur="1000"/>
                                        <p:tgtEl>
                                          <p:spTgt spid="1230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5" grpId="0"/>
      <p:bldP spid="1230857" grpId="0"/>
      <p:bldP spid="1230858" grpId="0" animBg="1"/>
      <p:bldP spid="1230861" grpId="0"/>
      <p:bldP spid="12308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p:txBody>
          <a:bodyPr anchor="b"/>
          <a:lstStyle/>
          <a:p>
            <a:r>
              <a:rPr lang="en-US" altLang="en-US" dirty="0"/>
              <a:t>The Revolution in Choice Modeling</a:t>
            </a:r>
          </a:p>
        </p:txBody>
      </p:sp>
      <p:sp>
        <p:nvSpPr>
          <p:cNvPr id="239619" name="Rectangle 3"/>
          <p:cNvSpPr>
            <a:spLocks noGrp="1" noChangeArrowheads="1"/>
          </p:cNvSpPr>
          <p:nvPr>
            <p:ph type="body" idx="4294967295"/>
          </p:nvPr>
        </p:nvSpPr>
        <p:spPr>
          <a:xfrm>
            <a:off x="1182688" y="1752600"/>
            <a:ext cx="7772400" cy="4343400"/>
          </a:xfrm>
        </p:spPr>
        <p:txBody>
          <a:bodyPr/>
          <a:lstStyle/>
          <a:p>
            <a:pPr>
              <a:spcAft>
                <a:spcPct val="10000"/>
              </a:spcAft>
            </a:pPr>
            <a:r>
              <a:rPr lang="en-US" altLang="en-US" dirty="0"/>
              <a:t>Last few years: A very fertile period in the field of choice models</a:t>
            </a:r>
          </a:p>
          <a:p>
            <a:pPr>
              <a:spcAft>
                <a:spcPct val="10000"/>
              </a:spcAft>
            </a:pPr>
            <a:r>
              <a:rPr lang="en-US" altLang="en-US" dirty="0" smtClean="0"/>
              <a:t>Three </a:t>
            </a:r>
            <a:r>
              <a:rPr lang="en-US" altLang="en-US" dirty="0"/>
              <a:t>reasons:</a:t>
            </a:r>
          </a:p>
          <a:p>
            <a:pPr lvl="1">
              <a:spcAft>
                <a:spcPct val="10000"/>
              </a:spcAft>
            </a:pPr>
            <a:r>
              <a:rPr lang="en-US" altLang="en-US" dirty="0"/>
              <a:t>Discovery of new model structures within the GEV class</a:t>
            </a:r>
          </a:p>
          <a:p>
            <a:pPr lvl="1">
              <a:spcAft>
                <a:spcPct val="10000"/>
              </a:spcAft>
            </a:pPr>
            <a:r>
              <a:rPr lang="en-US" altLang="en-US" dirty="0"/>
              <a:t>Substantial progress in simulation </a:t>
            </a:r>
            <a:r>
              <a:rPr lang="en-US" altLang="en-US" dirty="0" smtClean="0"/>
              <a:t>techniques</a:t>
            </a:r>
          </a:p>
          <a:p>
            <a:pPr lvl="1">
              <a:spcAft>
                <a:spcPct val="10000"/>
              </a:spcAft>
            </a:pPr>
            <a:r>
              <a:rPr lang="en-US" altLang="en-US" dirty="0" smtClean="0"/>
              <a:t>Important developments in analytic approximation techniques</a:t>
            </a:r>
            <a:endParaRPr lang="en-US" altLang="en-US" dirty="0"/>
          </a:p>
          <a:p>
            <a:pPr marL="0" indent="0">
              <a:spcAft>
                <a:spcPct val="10000"/>
              </a:spcAft>
              <a:buNone/>
            </a:pPr>
            <a:endParaRPr lang="en-US" altLang="en-US" dirty="0"/>
          </a:p>
        </p:txBody>
      </p:sp>
    </p:spTree>
    <p:extLst>
      <p:ext uri="{BB962C8B-B14F-4D97-AF65-F5344CB8AC3E}">
        <p14:creationId xmlns:p14="http://schemas.microsoft.com/office/powerpoint/2010/main" val="357753755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body" idx="4294967295"/>
          </p:nvPr>
        </p:nvSpPr>
        <p:spPr>
          <a:xfrm>
            <a:off x="1371600" y="1905000"/>
            <a:ext cx="7315200" cy="3962400"/>
          </a:xfrm>
        </p:spPr>
        <p:txBody>
          <a:bodyPr/>
          <a:lstStyle/>
          <a:p>
            <a:r>
              <a:rPr lang="en-US" altLang="en-US"/>
              <a:t>IID error structure:</a:t>
            </a:r>
          </a:p>
          <a:p>
            <a:pPr lvl="1">
              <a:buSzPct val="70000"/>
              <a:buFontTx/>
              <a:buChar char="o"/>
            </a:pPr>
            <a:r>
              <a:rPr lang="en-US" altLang="en-US"/>
              <a:t>Identical, but non-independent, error terms</a:t>
            </a:r>
          </a:p>
          <a:p>
            <a:pPr lvl="1">
              <a:buSzPct val="70000"/>
              <a:buFontTx/>
              <a:buChar char="o"/>
            </a:pPr>
            <a:r>
              <a:rPr lang="en-US" altLang="en-US"/>
              <a:t>Non-identical, but independent, error terms</a:t>
            </a:r>
          </a:p>
          <a:p>
            <a:pPr lvl="1">
              <a:buSzPct val="70000"/>
              <a:buFontTx/>
              <a:buChar char="o"/>
            </a:pPr>
            <a:r>
              <a:rPr lang="en-US" altLang="en-US"/>
              <a:t>Non-identical, non-independent, error terms</a:t>
            </a:r>
          </a:p>
          <a:p>
            <a:pPr lvl="1">
              <a:buFont typeface="Wingdings" panose="05000000000000000000" pitchFamily="2" charset="2"/>
              <a:buNone/>
            </a:pPr>
            <a:endParaRPr lang="en-US" altLang="en-US" sz="1300"/>
          </a:p>
          <a:p>
            <a:r>
              <a:rPr lang="en-US" altLang="en-US"/>
              <a:t>Unobserved response homogeneity</a:t>
            </a:r>
          </a:p>
          <a:p>
            <a:pPr lvl="1">
              <a:buSzPct val="70000"/>
              <a:buFontTx/>
              <a:buChar char="o"/>
            </a:pPr>
            <a:r>
              <a:rPr lang="en-US" altLang="en-US"/>
              <a:t>Random coefficient approach</a:t>
            </a:r>
          </a:p>
          <a:p>
            <a:pPr lvl="1">
              <a:buSzPct val="70000"/>
              <a:buFontTx/>
              <a:buChar char="o"/>
            </a:pPr>
            <a:r>
              <a:rPr lang="en-US" altLang="en-US"/>
              <a:t>Latent segmentation approach</a:t>
            </a:r>
          </a:p>
          <a:p>
            <a:pPr lvl="2">
              <a:buSzPct val="60000"/>
              <a:buFont typeface="Wingdings" panose="05000000000000000000" pitchFamily="2" charset="2"/>
              <a:buNone/>
            </a:pPr>
            <a:endParaRPr lang="en-US" altLang="en-US" sz="1000"/>
          </a:p>
        </p:txBody>
      </p:sp>
      <p:sp>
        <p:nvSpPr>
          <p:cNvPr id="272405" name="Text Box 21"/>
          <p:cNvSpPr txBox="1">
            <a:spLocks noChangeArrowheads="1"/>
          </p:cNvSpPr>
          <p:nvPr/>
        </p:nvSpPr>
        <p:spPr bwMode="auto">
          <a:xfrm>
            <a:off x="1371600" y="9144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B812F"/>
              </a:buClr>
              <a:buSzPct val="80000"/>
              <a:buFont typeface="Wingdings" panose="05000000000000000000" pitchFamily="2" charset="2"/>
              <a:buNone/>
              <a:tabLst/>
              <a:defRPr/>
            </a:pPr>
            <a:r>
              <a:rPr kumimoji="0" lang="en-US" altLang="en-US" sz="2800" b="1" i="0" u="sng" strike="noStrike" kern="1200" cap="none" spc="0" normalizeH="0" baseline="0" noProof="0" smtClean="0">
                <a:ln>
                  <a:noFill/>
                </a:ln>
                <a:solidFill>
                  <a:srgbClr val="000000"/>
                </a:solidFill>
                <a:effectLst/>
                <a:uLnTx/>
                <a:uFillTx/>
                <a:latin typeface="Arial" panose="020B0604020202020204" pitchFamily="34" charset="0"/>
                <a:ea typeface="+mn-ea"/>
                <a:cs typeface="+mn-cs"/>
              </a:rPr>
              <a:t>Relaxing the MNL Assumptions</a:t>
            </a:r>
          </a:p>
        </p:txBody>
      </p:sp>
    </p:spTree>
    <p:extLst>
      <p:ext uri="{BB962C8B-B14F-4D97-AF65-F5344CB8AC3E}">
        <p14:creationId xmlns:p14="http://schemas.microsoft.com/office/powerpoint/2010/main" val="2103861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1" name="Text Box 21"/>
          <p:cNvSpPr txBox="1">
            <a:spLocks noChangeArrowheads="1"/>
          </p:cNvSpPr>
          <p:nvPr/>
        </p:nvSpPr>
        <p:spPr bwMode="auto">
          <a:xfrm>
            <a:off x="1066800" y="1981200"/>
            <a:ext cx="7315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Relax  independence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assumption			Nested  Logit  (NL)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Relax  identical		            Heteroscedastic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assumption			Extreme  Value (HEV)</a:t>
            </a:r>
          </a:p>
        </p:txBody>
      </p:sp>
      <p:sp>
        <p:nvSpPr>
          <p:cNvPr id="266262" name="AutoShape 22"/>
          <p:cNvSpPr>
            <a:spLocks noChangeArrowheads="1"/>
          </p:cNvSpPr>
          <p:nvPr/>
        </p:nvSpPr>
        <p:spPr bwMode="auto">
          <a:xfrm>
            <a:off x="3733800" y="2514600"/>
            <a:ext cx="838200" cy="228600"/>
          </a:xfrm>
          <a:prstGeom prst="rightArrow">
            <a:avLst>
              <a:gd name="adj1" fmla="val 50000"/>
              <a:gd name="adj2" fmla="val 9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66263" name="AutoShape 23"/>
          <p:cNvSpPr>
            <a:spLocks noChangeArrowheads="1"/>
          </p:cNvSpPr>
          <p:nvPr/>
        </p:nvSpPr>
        <p:spPr bwMode="auto">
          <a:xfrm>
            <a:off x="3733800" y="3200400"/>
            <a:ext cx="838200" cy="228600"/>
          </a:xfrm>
          <a:prstGeom prst="rightArrow">
            <a:avLst>
              <a:gd name="adj1" fmla="val 50000"/>
              <a:gd name="adj2" fmla="val 9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66264" name="Rectangle 24"/>
          <p:cNvSpPr>
            <a:spLocks noGrp="1" noChangeArrowheads="1"/>
          </p:cNvSpPr>
          <p:nvPr>
            <p:ph type="title"/>
          </p:nvPr>
        </p:nvSpPr>
        <p:spPr/>
        <p:txBody>
          <a:bodyPr/>
          <a:lstStyle/>
          <a:p>
            <a:endParaRPr lang="en-US" altLang="en-US"/>
          </a:p>
        </p:txBody>
      </p:sp>
    </p:spTree>
    <p:extLst>
      <p:ext uri="{BB962C8B-B14F-4D97-AF65-F5344CB8AC3E}">
        <p14:creationId xmlns:p14="http://schemas.microsoft.com/office/powerpoint/2010/main" val="3275989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457200" y="240106"/>
            <a:ext cx="8229600" cy="1139825"/>
          </a:xfrm>
        </p:spPr>
        <p:txBody>
          <a:bodyPr/>
          <a:lstStyle/>
          <a:p>
            <a:r>
              <a:rPr lang="en-US" altLang="en-US"/>
              <a:t>DATA &amp; EMPIRICAL RESULTS</a:t>
            </a:r>
          </a:p>
        </p:txBody>
      </p:sp>
      <p:sp>
        <p:nvSpPr>
          <p:cNvPr id="350211" name="Rectangle 3"/>
          <p:cNvSpPr>
            <a:spLocks noGrp="1" noChangeArrowheads="1"/>
          </p:cNvSpPr>
          <p:nvPr>
            <p:ph type="body" idx="1"/>
          </p:nvPr>
        </p:nvSpPr>
        <p:spPr>
          <a:xfrm>
            <a:off x="1373187" y="2454275"/>
            <a:ext cx="7313613" cy="3276600"/>
          </a:xfrm>
        </p:spPr>
        <p:txBody>
          <a:bodyPr/>
          <a:lstStyle/>
          <a:p>
            <a:pPr>
              <a:spcBef>
                <a:spcPct val="70000"/>
              </a:spcBef>
            </a:pPr>
            <a:r>
              <a:rPr lang="en-US" altLang="en-US" dirty="0"/>
              <a:t>1989 rail passenger survey</a:t>
            </a:r>
          </a:p>
          <a:p>
            <a:pPr>
              <a:spcBef>
                <a:spcPct val="70000"/>
              </a:spcBef>
            </a:pPr>
            <a:r>
              <a:rPr lang="en-US" altLang="en-US" dirty="0"/>
              <a:t>Toronto-Montreal corridor</a:t>
            </a:r>
          </a:p>
          <a:p>
            <a:pPr>
              <a:spcBef>
                <a:spcPct val="70000"/>
              </a:spcBef>
            </a:pPr>
            <a:r>
              <a:rPr lang="en-US" altLang="en-US" dirty="0"/>
              <a:t>Three modes: air, rail, and car</a:t>
            </a:r>
          </a:p>
          <a:p>
            <a:pPr>
              <a:spcBef>
                <a:spcPct val="70000"/>
              </a:spcBef>
            </a:pPr>
            <a:r>
              <a:rPr lang="en-US" altLang="en-US" dirty="0"/>
              <a:t>Paid business travel</a:t>
            </a:r>
          </a:p>
        </p:txBody>
      </p:sp>
      <p:sp>
        <p:nvSpPr>
          <p:cNvPr id="350212" name="Text Box 4"/>
          <p:cNvSpPr txBox="1">
            <a:spLocks noChangeArrowheads="1"/>
          </p:cNvSpPr>
          <p:nvPr/>
        </p:nvSpPr>
        <p:spPr bwMode="auto">
          <a:xfrm>
            <a:off x="1219200" y="1469010"/>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u="sng" dirty="0">
                <a:latin typeface="Verdana" panose="020B0604030504040204" pitchFamily="34" charset="0"/>
                <a:cs typeface="Arial" panose="020B0604020202020204" pitchFamily="34" charset="0"/>
              </a:rPr>
              <a:t>Data</a:t>
            </a:r>
          </a:p>
        </p:txBody>
      </p:sp>
    </p:spTree>
    <p:extLst>
      <p:ext uri="{BB962C8B-B14F-4D97-AF65-F5344CB8AC3E}">
        <p14:creationId xmlns:p14="http://schemas.microsoft.com/office/powerpoint/2010/main" val="1128398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body" idx="1"/>
          </p:nvPr>
        </p:nvSpPr>
        <p:spPr>
          <a:xfrm>
            <a:off x="1332306" y="1431287"/>
            <a:ext cx="7313612" cy="4421187"/>
          </a:xfrm>
        </p:spPr>
        <p:txBody>
          <a:bodyPr/>
          <a:lstStyle/>
          <a:p>
            <a:pPr>
              <a:spcBef>
                <a:spcPct val="70000"/>
              </a:spcBef>
            </a:pPr>
            <a:r>
              <a:rPr lang="en-US" altLang="en-US" dirty="0"/>
              <a:t>City flag, household income</a:t>
            </a:r>
          </a:p>
          <a:p>
            <a:pPr>
              <a:spcBef>
                <a:spcPct val="70000"/>
              </a:spcBef>
            </a:pPr>
            <a:r>
              <a:rPr lang="en-US" altLang="en-US" dirty="0"/>
              <a:t>Level of service variables</a:t>
            </a:r>
          </a:p>
          <a:p>
            <a:pPr lvl="1">
              <a:spcBef>
                <a:spcPct val="70000"/>
              </a:spcBef>
            </a:pPr>
            <a:r>
              <a:rPr lang="en-US" altLang="en-US" dirty="0"/>
              <a:t>Frequency of air/rail</a:t>
            </a:r>
          </a:p>
          <a:p>
            <a:pPr lvl="1">
              <a:spcBef>
                <a:spcPct val="70000"/>
              </a:spcBef>
            </a:pPr>
            <a:r>
              <a:rPr lang="en-US" altLang="en-US" dirty="0"/>
              <a:t>Travel cost</a:t>
            </a:r>
          </a:p>
          <a:p>
            <a:pPr lvl="1">
              <a:spcBef>
                <a:spcPct val="70000"/>
              </a:spcBef>
            </a:pPr>
            <a:r>
              <a:rPr lang="en-US" altLang="en-US" dirty="0"/>
              <a:t>Travel time</a:t>
            </a:r>
          </a:p>
          <a:p>
            <a:pPr lvl="2">
              <a:spcBef>
                <a:spcPct val="70000"/>
              </a:spcBef>
            </a:pPr>
            <a:r>
              <a:rPr lang="en-US" altLang="en-US" dirty="0"/>
              <a:t>In-vehicle</a:t>
            </a:r>
          </a:p>
          <a:p>
            <a:pPr lvl="2">
              <a:spcBef>
                <a:spcPct val="70000"/>
              </a:spcBef>
            </a:pPr>
            <a:r>
              <a:rPr lang="en-US" altLang="en-US" dirty="0"/>
              <a:t>Out-of-vehicle</a:t>
            </a:r>
          </a:p>
        </p:txBody>
      </p:sp>
      <p:sp>
        <p:nvSpPr>
          <p:cNvPr id="352259" name="Text Box 3"/>
          <p:cNvSpPr txBox="1">
            <a:spLocks noChangeArrowheads="1"/>
          </p:cNvSpPr>
          <p:nvPr/>
        </p:nvSpPr>
        <p:spPr bwMode="auto">
          <a:xfrm>
            <a:off x="1209774" y="736862"/>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u="sng" dirty="0">
                <a:latin typeface="Verdana" panose="020B0604030504040204" pitchFamily="34" charset="0"/>
                <a:cs typeface="Arial" panose="020B0604020202020204" pitchFamily="34" charset="0"/>
              </a:rPr>
              <a:t>Variable specification</a:t>
            </a:r>
          </a:p>
        </p:txBody>
      </p:sp>
    </p:spTree>
    <p:extLst>
      <p:ext uri="{BB962C8B-B14F-4D97-AF65-F5344CB8AC3E}">
        <p14:creationId xmlns:p14="http://schemas.microsoft.com/office/powerpoint/2010/main" val="2112368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8" name="Text Box 4"/>
          <p:cNvSpPr txBox="1">
            <a:spLocks noChangeArrowheads="1"/>
          </p:cNvSpPr>
          <p:nvPr/>
        </p:nvSpPr>
        <p:spPr bwMode="auto">
          <a:xfrm>
            <a:off x="1048732" y="370003"/>
            <a:ext cx="746760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u="sng" dirty="0">
                <a:latin typeface="Verdana" panose="020B0604030504040204" pitchFamily="34" charset="0"/>
                <a:cs typeface="Arial" panose="020B0604020202020204" pitchFamily="34" charset="0"/>
              </a:rPr>
              <a:t>Estimation results for HEV model</a:t>
            </a:r>
          </a:p>
          <a:p>
            <a:pPr>
              <a:spcBef>
                <a:spcPct val="50000"/>
              </a:spcBef>
            </a:pPr>
            <a:r>
              <a:rPr lang="en-US" altLang="en-US" sz="2000" dirty="0">
                <a:latin typeface="Verdana" panose="020B0604030504040204" pitchFamily="34" charset="0"/>
                <a:cs typeface="Arial" panose="020B0604020202020204" pitchFamily="34" charset="0"/>
              </a:rPr>
              <a:t>(Car is base for alternative specific variables)</a:t>
            </a:r>
          </a:p>
        </p:txBody>
      </p:sp>
      <p:graphicFrame>
        <p:nvGraphicFramePr>
          <p:cNvPr id="354309" name="Group 5"/>
          <p:cNvGraphicFramePr>
            <a:graphicFrameLocks noGrp="1"/>
          </p:cNvGraphicFramePr>
          <p:nvPr>
            <p:ph sz="half" idx="2"/>
            <p:extLst>
              <p:ext uri="{D42A27DB-BD31-4B8C-83A1-F6EECF244321}">
                <p14:modId xmlns:p14="http://schemas.microsoft.com/office/powerpoint/2010/main" val="1075546456"/>
              </p:ext>
            </p:extLst>
          </p:nvPr>
        </p:nvGraphicFramePr>
        <p:xfrm>
          <a:off x="2871248" y="1484722"/>
          <a:ext cx="3505200" cy="4480560"/>
        </p:xfrm>
        <a:graphic>
          <a:graphicData uri="http://schemas.openxmlformats.org/drawingml/2006/table">
            <a:tbl>
              <a:tblPr/>
              <a:tblGrid>
                <a:gridCol w="2438400">
                  <a:extLst>
                    <a:ext uri="{9D8B030D-6E8A-4147-A177-3AD203B41FA5}">
                      <a16:colId xmlns:a16="http://schemas.microsoft.com/office/drawing/2014/main" xmlns="" val="1966065493"/>
                    </a:ext>
                  </a:extLst>
                </a:gridCol>
                <a:gridCol w="1066800">
                  <a:extLst>
                    <a:ext uri="{9D8B030D-6E8A-4147-A177-3AD203B41FA5}">
                      <a16:colId xmlns:a16="http://schemas.microsoft.com/office/drawing/2014/main" xmlns="" val="3794041037"/>
                    </a:ext>
                  </a:extLst>
                </a:gridCol>
              </a:tblGrid>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Large city indicator</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500" b="0" i="0" u="none" strike="noStrike" cap="none" normalizeH="0" baseline="0" smtClean="0">
                        <a:ln>
                          <a:noFill/>
                        </a:ln>
                        <a:solidFill>
                          <a:schemeClr val="tx1"/>
                        </a:solidFill>
                        <a:effectLst/>
                        <a:latin typeface="Arial" panose="020B0604020202020204" pitchFamily="34" charset="0"/>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91456093"/>
                  </a:ext>
                </a:extLst>
              </a:tr>
              <a:tr h="296863">
                <a:tc>
                  <a:txBody>
                    <a:bodyPr/>
                    <a:lstStyle>
                      <a:lvl1pPr>
                        <a:spcBef>
                          <a:spcPct val="20000"/>
                        </a:spcBef>
                        <a:buClr>
                          <a:schemeClr val="accent1"/>
                        </a:buClr>
                        <a:buSzPct val="65000"/>
                        <a:buFont typeface="Wingdings" panose="05000000000000000000" pitchFamily="2" charset="2"/>
                        <a:tabLst>
                          <a:tab pos="231775" algn="l"/>
                        </a:tabLst>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tabLst>
                          <a:tab pos="231775" algn="l"/>
                        </a:tabLst>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tabLst>
                          <a:tab pos="231775" algn="l"/>
                        </a:tabLst>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tabLst>
                          <a:tab pos="231775" algn="l"/>
                        </a:tabLst>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tabLst>
                          <a:tab pos="231775" algn="l"/>
                        </a:tabLst>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tabLst>
                          <a:tab pos="231775" algn="l"/>
                        </a:tabLst>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tabLst>
                          <a:tab pos="231775" algn="l"/>
                        </a:tabLst>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tabLst>
                          <a:tab pos="231775" algn="l"/>
                        </a:tabLst>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tabLst>
                          <a:tab pos="231775" algn="l"/>
                        </a:tabLst>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tab pos="231775" algn="l"/>
                        </a:tabLst>
                      </a:pPr>
                      <a:r>
                        <a:rPr kumimoji="0" lang="en-US" altLang="en-US" sz="1500" b="0" i="0" u="none" strike="noStrike" cap="none" normalizeH="0" baseline="0" smtClean="0">
                          <a:ln>
                            <a:noFill/>
                          </a:ln>
                          <a:solidFill>
                            <a:schemeClr val="tx1"/>
                          </a:solidFill>
                          <a:effectLst/>
                          <a:latin typeface="Arial" panose="020B0604020202020204" pitchFamily="34" charset="0"/>
                        </a:rPr>
                        <a:t>   Train</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8183166"/>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Air</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03610659"/>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Household income</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500" b="0" i="0" u="none" strike="noStrike" cap="none" normalizeH="0" baseline="0" smtClean="0">
                        <a:ln>
                          <a:noFill/>
                        </a:ln>
                        <a:solidFill>
                          <a:schemeClr val="tx1"/>
                        </a:solidFill>
                        <a:effectLst/>
                        <a:latin typeface="Arial" panose="020B0604020202020204" pitchFamily="34" charset="0"/>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30365818"/>
                  </a:ext>
                </a:extLst>
              </a:tr>
              <a:tr h="29686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Train</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00504527"/>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Air</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73649107"/>
                  </a:ext>
                </a:extLst>
              </a:tr>
              <a:tr h="29686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Frequency of service</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77853627"/>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Travel cost</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78813050"/>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Travel time</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500" b="0" i="0" u="none" strike="noStrike" cap="none" normalizeH="0" baseline="0" smtClean="0">
                        <a:ln>
                          <a:noFill/>
                        </a:ln>
                        <a:solidFill>
                          <a:schemeClr val="tx1"/>
                        </a:solidFill>
                        <a:effectLst/>
                        <a:latin typeface="Arial" panose="020B0604020202020204" pitchFamily="34" charset="0"/>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98770836"/>
                  </a:ext>
                </a:extLst>
              </a:tr>
              <a:tr h="29686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In-vehicle</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8968168"/>
                  </a:ext>
                </a:extLst>
              </a:tr>
              <a:tr h="30321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Out-of-vehicle</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19238406"/>
                  </a:ext>
                </a:extLst>
              </a:tr>
              <a:tr h="30321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Scale parameters</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500" b="0" i="0" u="none" strike="noStrike" cap="none" normalizeH="0" baseline="0" smtClean="0">
                        <a:ln>
                          <a:noFill/>
                        </a:ln>
                        <a:solidFill>
                          <a:schemeClr val="tx1"/>
                        </a:solidFill>
                        <a:effectLst/>
                        <a:latin typeface="Arial" panose="020B0604020202020204" pitchFamily="34" charset="0"/>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11584760"/>
                  </a:ext>
                </a:extLst>
              </a:tr>
              <a:tr h="303213">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Train</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1.37</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71153883"/>
                  </a:ext>
                </a:extLst>
              </a:tr>
              <a:tr h="29845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smtClean="0">
                          <a:ln>
                            <a:noFill/>
                          </a:ln>
                          <a:solidFill>
                            <a:schemeClr val="tx1"/>
                          </a:solidFill>
                          <a:effectLst/>
                          <a:latin typeface="Arial" panose="020B0604020202020204" pitchFamily="34" charset="0"/>
                        </a:rPr>
                        <a:t>   Air</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en-US" sz="1500" b="0" i="0" u="none" strike="noStrike" cap="none" normalizeH="0" baseline="0" dirty="0" smtClean="0">
                          <a:ln>
                            <a:noFill/>
                          </a:ln>
                          <a:solidFill>
                            <a:schemeClr val="tx1"/>
                          </a:solidFill>
                          <a:effectLst/>
                          <a:latin typeface="Arial" panose="020B0604020202020204" pitchFamily="34" charset="0"/>
                        </a:rPr>
                        <a:t>0.70</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59327923"/>
                  </a:ext>
                </a:extLst>
              </a:tr>
            </a:tbl>
          </a:graphicData>
        </a:graphic>
      </p:graphicFrame>
    </p:spTree>
    <p:extLst>
      <p:ext uri="{BB962C8B-B14F-4D97-AF65-F5344CB8AC3E}">
        <p14:creationId xmlns:p14="http://schemas.microsoft.com/office/powerpoint/2010/main" val="884823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914400" y="838200"/>
            <a:ext cx="7848600" cy="765175"/>
          </a:xfrm>
          <a:noFill/>
          <a:ln/>
        </p:spPr>
        <p:txBody>
          <a:bodyPr anchor="b"/>
          <a:lstStyle/>
          <a:p>
            <a:pPr algn="ctr"/>
            <a:r>
              <a:rPr lang="en-US" altLang="en-US" sz="2500">
                <a:solidFill>
                  <a:schemeClr val="tx1"/>
                </a:solidFill>
                <a:latin typeface="Verdana" panose="020B0604030504040204" pitchFamily="34" charset="0"/>
              </a:rPr>
              <a:t>Elasticity  Matrix  in  Response  to  Change  in  Rail  Service  for  Multinomial  Logit  and  Heteroscedastic  Models</a:t>
            </a:r>
          </a:p>
        </p:txBody>
      </p:sp>
      <p:graphicFrame>
        <p:nvGraphicFramePr>
          <p:cNvPr id="344067" name="Group 3"/>
          <p:cNvGraphicFramePr>
            <a:graphicFrameLocks noGrp="1"/>
          </p:cNvGraphicFramePr>
          <p:nvPr>
            <p:ph idx="1"/>
          </p:nvPr>
        </p:nvGraphicFramePr>
        <p:xfrm>
          <a:off x="1066800" y="2057400"/>
          <a:ext cx="7543800" cy="3641091"/>
        </p:xfrm>
        <a:graphic>
          <a:graphicData uri="http://schemas.openxmlformats.org/drawingml/2006/table">
            <a:tbl>
              <a:tblPr/>
              <a:tblGrid>
                <a:gridCol w="1828800">
                  <a:extLst>
                    <a:ext uri="{9D8B030D-6E8A-4147-A177-3AD203B41FA5}">
                      <a16:colId xmlns:a16="http://schemas.microsoft.com/office/drawing/2014/main" xmlns="" val="2030363235"/>
                    </a:ext>
                  </a:extLst>
                </a:gridCol>
                <a:gridCol w="990600">
                  <a:extLst>
                    <a:ext uri="{9D8B030D-6E8A-4147-A177-3AD203B41FA5}">
                      <a16:colId xmlns:a16="http://schemas.microsoft.com/office/drawing/2014/main" xmlns="" val="870450320"/>
                    </a:ext>
                  </a:extLst>
                </a:gridCol>
                <a:gridCol w="990600">
                  <a:extLst>
                    <a:ext uri="{9D8B030D-6E8A-4147-A177-3AD203B41FA5}">
                      <a16:colId xmlns:a16="http://schemas.microsoft.com/office/drawing/2014/main" xmlns="" val="2006568367"/>
                    </a:ext>
                  </a:extLst>
                </a:gridCol>
                <a:gridCol w="1008063">
                  <a:extLst>
                    <a:ext uri="{9D8B030D-6E8A-4147-A177-3AD203B41FA5}">
                      <a16:colId xmlns:a16="http://schemas.microsoft.com/office/drawing/2014/main" xmlns="" val="4116288957"/>
                    </a:ext>
                  </a:extLst>
                </a:gridCol>
                <a:gridCol w="881062">
                  <a:extLst>
                    <a:ext uri="{9D8B030D-6E8A-4147-A177-3AD203B41FA5}">
                      <a16:colId xmlns:a16="http://schemas.microsoft.com/office/drawing/2014/main" xmlns="" val="2155649626"/>
                    </a:ext>
                  </a:extLst>
                </a:gridCol>
                <a:gridCol w="930275">
                  <a:extLst>
                    <a:ext uri="{9D8B030D-6E8A-4147-A177-3AD203B41FA5}">
                      <a16:colId xmlns:a16="http://schemas.microsoft.com/office/drawing/2014/main" xmlns="" val="171862691"/>
                    </a:ext>
                  </a:extLst>
                </a:gridCol>
                <a:gridCol w="914400">
                  <a:extLst>
                    <a:ext uri="{9D8B030D-6E8A-4147-A177-3AD203B41FA5}">
                      <a16:colId xmlns:a16="http://schemas.microsoft.com/office/drawing/2014/main" xmlns="" val="2508623551"/>
                    </a:ext>
                  </a:extLst>
                </a:gridCol>
              </a:tblGrid>
              <a:tr h="312738">
                <a:tc rowSpan="2">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Rail Level of Service Attribute</a:t>
                      </a: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MNL MODEL</a:t>
                      </a:r>
                      <a:endParaRPr kumimoji="0" lang="en-US" altLang="en-US" sz="1700" b="0" i="0" u="none" strike="noStrike" cap="none" normalizeH="0" baseline="0" smtClean="0">
                        <a:ln>
                          <a:noFill/>
                        </a:ln>
                        <a:solidFill>
                          <a:schemeClr val="tx1"/>
                        </a:solidFill>
                        <a:effectLst/>
                        <a:latin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HEV MODEL</a:t>
                      </a:r>
                      <a:endParaRPr kumimoji="0" lang="en-US" altLang="en-US" sz="1700" b="0" i="0" u="none" strike="noStrike" cap="none" normalizeH="0" baseline="0" smtClean="0">
                        <a:ln>
                          <a:noFill/>
                        </a:ln>
                        <a:solidFill>
                          <a:schemeClr val="tx1"/>
                        </a:solidFill>
                        <a:effectLst/>
                        <a:latin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541718875"/>
                  </a:ext>
                </a:extLst>
              </a:tr>
              <a:tr h="312738">
                <a:tc vMerge="1">
                  <a:txBody>
                    <a:bodyPr/>
                    <a:lstStyle/>
                    <a:p>
                      <a:endParaRPr lang="en-US"/>
                    </a:p>
                  </a:txBody>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Train</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Air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Car</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Train</a:t>
                      </a:r>
                      <a:endParaRPr kumimoji="0" lang="en-US" altLang="en-US" sz="1700" b="0" i="0" u="none" strike="noStrike" cap="none" normalizeH="0" baseline="0" smtClean="0">
                        <a:ln>
                          <a:noFill/>
                        </a:ln>
                        <a:solidFill>
                          <a:schemeClr val="tx1"/>
                        </a:solidFill>
                        <a:effectLst/>
                        <a:latin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Air</a:t>
                      </a:r>
                      <a:endParaRPr kumimoji="0" lang="en-US" altLang="en-US" sz="17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Car</a:t>
                      </a:r>
                      <a:endParaRPr kumimoji="0" lang="en-US" altLang="en-US" sz="17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02705678"/>
                  </a:ext>
                </a:extLst>
              </a:tr>
              <a:tr h="701675">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Frequency</a:t>
                      </a: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0.303</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-0.068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-0.068</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0.205</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-0.053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-0.040</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26809303"/>
                  </a:ext>
                </a:extLst>
              </a:tr>
              <a:tr h="747713">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Cost</a:t>
                      </a: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-1.951</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0.436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0.436</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-1.121</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0.290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0.220</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55906817"/>
                  </a:ext>
                </a:extLst>
              </a:tr>
              <a:tr h="744538">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In-Vehicle Travel Time</a:t>
                      </a: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-1.951</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0.428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0.428</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-1.562</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0.404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0.307</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70082611"/>
                  </a:ext>
                </a:extLst>
              </a:tr>
              <a:tr h="746125">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Out-of-Vehicle Travel Time</a:t>
                      </a: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-2.501</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0.559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0.559</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-1.952</a:t>
                      </a: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0.504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669925" indent="-325438">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022350" indent="-350838">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339850" indent="-315913">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1681163" indent="-339725">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1383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5955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0527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509963" indent="-339725"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rPr>
                        <a:t>0.384</a:t>
                      </a: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2170001"/>
                  </a:ext>
                </a:extLst>
              </a:tr>
            </a:tbl>
          </a:graphicData>
        </a:graphic>
      </p:graphicFrame>
    </p:spTree>
    <p:extLst>
      <p:ext uri="{BB962C8B-B14F-4D97-AF65-F5344CB8AC3E}">
        <p14:creationId xmlns:p14="http://schemas.microsoft.com/office/powerpoint/2010/main" val="19310684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221253"/>
            <a:ext cx="8229600" cy="1139825"/>
          </a:xfrm>
        </p:spPr>
        <p:txBody>
          <a:bodyPr/>
          <a:lstStyle/>
          <a:p>
            <a:r>
              <a:rPr lang="en-US" altLang="en-US"/>
              <a:t>POLICY IMPLICATIONS</a:t>
            </a:r>
          </a:p>
        </p:txBody>
      </p:sp>
      <p:sp>
        <p:nvSpPr>
          <p:cNvPr id="346115" name="Rectangle 3"/>
          <p:cNvSpPr>
            <a:spLocks noGrp="1" noChangeArrowheads="1"/>
          </p:cNvSpPr>
          <p:nvPr>
            <p:ph type="body" idx="1"/>
          </p:nvPr>
        </p:nvSpPr>
        <p:spPr>
          <a:xfrm>
            <a:off x="1115128" y="2711778"/>
            <a:ext cx="7083425" cy="2895600"/>
          </a:xfrm>
        </p:spPr>
        <p:txBody>
          <a:bodyPr/>
          <a:lstStyle/>
          <a:p>
            <a:pPr>
              <a:spcBef>
                <a:spcPct val="80000"/>
              </a:spcBef>
            </a:pPr>
            <a:r>
              <a:rPr lang="en-US" altLang="en-US" dirty="0"/>
              <a:t>Overestimates  ridership  on  a  new/improved  rail  service</a:t>
            </a:r>
          </a:p>
          <a:p>
            <a:pPr>
              <a:spcBef>
                <a:spcPct val="80000"/>
              </a:spcBef>
            </a:pPr>
            <a:r>
              <a:rPr lang="en-US" altLang="en-US" dirty="0"/>
              <a:t>Overestimates  reduction  in  auto  and  air  travel</a:t>
            </a:r>
          </a:p>
        </p:txBody>
      </p:sp>
      <p:sp>
        <p:nvSpPr>
          <p:cNvPr id="346116" name="Text Box 4"/>
          <p:cNvSpPr txBox="1">
            <a:spLocks noChangeArrowheads="1"/>
          </p:cNvSpPr>
          <p:nvPr/>
        </p:nvSpPr>
        <p:spPr bwMode="auto">
          <a:xfrm>
            <a:off x="1492953" y="1526741"/>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latin typeface="Verdana" panose="020B0604030504040204" pitchFamily="34" charset="0"/>
                <a:cs typeface="Arial" panose="020B0604020202020204" pitchFamily="34" charset="0"/>
              </a:rPr>
              <a:t>The commonly used MNL model</a:t>
            </a:r>
          </a:p>
        </p:txBody>
      </p:sp>
    </p:spTree>
    <p:extLst>
      <p:ext uri="{BB962C8B-B14F-4D97-AF65-F5344CB8AC3E}">
        <p14:creationId xmlns:p14="http://schemas.microsoft.com/office/powerpoint/2010/main" val="2593931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fontScale="90000"/>
          </a:bodyPr>
          <a:lstStyle/>
          <a:p>
            <a:pPr eaLnBrk="1" hangingPunct="1"/>
            <a:endParaRPr lang="en-US" i="1" dirty="0" smtClean="0">
              <a:solidFill>
                <a:srgbClr val="660066"/>
              </a:solidFill>
            </a:endParaRPr>
          </a:p>
        </p:txBody>
      </p:sp>
      <p:pic>
        <p:nvPicPr>
          <p:cNvPr id="10244" name="Picture 3"/>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876300" y="1600200"/>
            <a:ext cx="7391400" cy="4214395"/>
          </a:xfrm>
        </p:spPr>
      </p:pic>
      <p:sp>
        <p:nvSpPr>
          <p:cNvPr id="7" name="Text Box 6"/>
          <p:cNvSpPr txBox="1">
            <a:spLocks noChangeArrowheads="1"/>
          </p:cNvSpPr>
          <p:nvPr/>
        </p:nvSpPr>
        <p:spPr bwMode="auto">
          <a:xfrm>
            <a:off x="4267200" y="6081713"/>
            <a:ext cx="46212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algn="ctr" eaLnBrk="0" fontAlgn="base" hangingPunct="0">
              <a:spcBef>
                <a:spcPct val="50000"/>
              </a:spcBef>
              <a:spcAft>
                <a:spcPct val="0"/>
              </a:spcAft>
              <a:defRPr sz="1400">
                <a:solidFill>
                  <a:schemeClr val="tx1"/>
                </a:solidFill>
                <a:latin typeface="Times New Roman" pitchFamily="18" charset="0"/>
              </a:defRPr>
            </a:lvl6pPr>
            <a:lvl7pPr marL="2971800" indent="-228600" algn="ctr" eaLnBrk="0" fontAlgn="base" hangingPunct="0">
              <a:spcBef>
                <a:spcPct val="50000"/>
              </a:spcBef>
              <a:spcAft>
                <a:spcPct val="0"/>
              </a:spcAft>
              <a:defRPr sz="1400">
                <a:solidFill>
                  <a:schemeClr val="tx1"/>
                </a:solidFill>
                <a:latin typeface="Times New Roman" pitchFamily="18" charset="0"/>
              </a:defRPr>
            </a:lvl7pPr>
            <a:lvl8pPr marL="3429000" indent="-228600" algn="ctr" eaLnBrk="0" fontAlgn="base" hangingPunct="0">
              <a:spcBef>
                <a:spcPct val="50000"/>
              </a:spcBef>
              <a:spcAft>
                <a:spcPct val="0"/>
              </a:spcAft>
              <a:defRPr sz="1400">
                <a:solidFill>
                  <a:schemeClr val="tx1"/>
                </a:solidFill>
                <a:latin typeface="Times New Roman" pitchFamily="18" charset="0"/>
              </a:defRPr>
            </a:lvl8pPr>
            <a:lvl9pPr marL="3886200" indent="-228600" algn="ctr" eaLnBrk="0" fontAlgn="base" hangingPunct="0">
              <a:spcBef>
                <a:spcPct val="50000"/>
              </a:spcBef>
              <a:spcAft>
                <a:spcPct val="0"/>
              </a:spcAft>
              <a:defRPr sz="1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charset="0"/>
                <a:ea typeface="+mn-ea"/>
                <a:cs typeface="+mn-cs"/>
              </a:rPr>
              <a:t>Picture Reference: Future and Simple-Choice Modeling (by Steve Cook and Michael McGee)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sng" strike="noStrike" kern="1200" cap="none" spc="0" normalizeH="0" baseline="0" noProof="0" dirty="0">
                <a:ln>
                  <a:noFill/>
                </a:ln>
                <a:solidFill>
                  <a:prstClr val="black"/>
                </a:solidFill>
                <a:effectLst/>
                <a:uLnTx/>
                <a:uFillTx/>
                <a:latin typeface="Arial" charset="0"/>
                <a:ea typeface="+mn-ea"/>
                <a:cs typeface="+mn-cs"/>
              </a:rPr>
              <a:t>http://www.futureandsimple.com/research/choicemodelling/what-is-choice-modelling.html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55304457"/>
      </p:ext>
    </p:extLst>
  </p:cSld>
  <p:clrMapOvr>
    <a:masterClrMapping/>
  </p:clrMapOvr>
  <mc:AlternateContent xmlns:mc="http://schemas.openxmlformats.org/markup-compatibility/2006" xmlns:p14="http://schemas.microsoft.com/office/powerpoint/2010/main">
    <mc:Choice Requires="p14">
      <p:transition spd="slow" p14:dur="2000" advTm="30936"/>
    </mc:Choice>
    <mc:Fallback xmlns="">
      <p:transition spd="slow" advTm="30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6875" x="7366000" y="3746500"/>
          <p14:tracePt t="7299" x="7359650" y="3733800"/>
          <p14:tracePt t="7309" x="7353300" y="3714750"/>
          <p14:tracePt t="7315" x="7346950" y="3689350"/>
          <p14:tracePt t="7319" x="7334250" y="3625850"/>
          <p14:tracePt t="7345" x="7296150" y="3549650"/>
          <p14:tracePt t="7369" x="7270750" y="3511550"/>
          <p14:tracePt t="7395" x="7207250" y="3467100"/>
          <p14:tracePt t="7420" x="7175500" y="3441700"/>
          <p14:tracePt t="7444" x="7156450" y="3409950"/>
          <p14:tracePt t="7469" x="7143750" y="3409950"/>
          <p14:tracePt t="7705" x="7143750" y="3384550"/>
          <p14:tracePt t="7715" x="7143750" y="3352800"/>
          <p14:tracePt t="7725" x="7150100" y="3282950"/>
          <p14:tracePt t="7735" x="7150100" y="3232150"/>
          <p14:tracePt t="7745" x="7150100" y="3073400"/>
          <p14:tracePt t="7768" x="7143750" y="2946400"/>
          <p14:tracePt t="7794" x="7105650" y="2794000"/>
          <p14:tracePt t="7819" x="7073900" y="2736850"/>
          <p14:tracePt t="7843" x="7029450" y="2692400"/>
          <p14:tracePt t="7869" x="7004050" y="2679700"/>
          <p14:tracePt t="7893" x="6940550" y="2660650"/>
          <p14:tracePt t="7918" x="6877050" y="2647950"/>
          <p14:tracePt t="7944" x="6788150" y="2647950"/>
          <p14:tracePt t="7968" x="6743700" y="2647950"/>
          <p14:tracePt t="7994" x="6705600" y="2654300"/>
          <p14:tracePt t="8018" x="6546850" y="2717800"/>
          <p14:tracePt t="8043" x="6413500" y="2800350"/>
          <p14:tracePt t="8069" x="6292850" y="2940050"/>
          <p14:tracePt t="8093" x="6248400" y="2984500"/>
          <p14:tracePt t="8118" x="6223000" y="3003550"/>
          <p14:tracePt t="8384" x="6159500" y="3041650"/>
          <p14:tracePt t="8395" x="5988050" y="3194050"/>
          <p14:tracePt t="8417" x="5911850" y="3276600"/>
          <p14:tracePt t="8418" x="5842000" y="3409950"/>
          <p14:tracePt t="8442" x="5772150" y="3568700"/>
          <p14:tracePt t="8467" x="5702300" y="3784600"/>
          <p14:tracePt t="8493" x="5689600" y="3917950"/>
          <p14:tracePt t="8517" x="5676900" y="4127500"/>
          <p14:tracePt t="8542" x="5676900" y="4222750"/>
          <p14:tracePt t="8567" x="5676900" y="4387850"/>
          <p14:tracePt t="8592" x="5702300" y="4470400"/>
          <p14:tracePt t="8592" x="5715000" y="4495800"/>
          <p14:tracePt t="8618" x="5746750" y="4559300"/>
          <p14:tracePt t="8642" x="5765800" y="4597400"/>
          <p14:tracePt t="8667" x="5835650" y="4648200"/>
          <p14:tracePt t="8692" x="5867400" y="4686300"/>
          <p14:tracePt t="8692" x="5899150" y="4705350"/>
          <p14:tracePt t="8720" x="5962650" y="4737100"/>
          <p14:tracePt t="8742" x="6032500" y="4762500"/>
          <p14:tracePt t="8768" x="6140450" y="4794250"/>
          <p14:tracePt t="8792" x="6210300" y="4800600"/>
          <p14:tracePt t="8817" x="6261100" y="4806950"/>
          <p14:tracePt t="8843" x="6350000" y="4819650"/>
          <p14:tracePt t="8867" x="6388100" y="4819650"/>
          <p14:tracePt t="8891" x="6438900" y="4819650"/>
          <p14:tracePt t="8917" x="6489700" y="4806950"/>
          <p14:tracePt t="8942" x="6692900" y="4673600"/>
          <p14:tracePt t="8966" x="6813550" y="4572000"/>
          <p14:tracePt t="8993" x="6972300" y="4292600"/>
          <p14:tracePt t="9016" x="7112000" y="4102100"/>
          <p14:tracePt t="9042" x="7213600" y="3816350"/>
          <p14:tracePt t="9066" x="7296150" y="3613150"/>
          <p14:tracePt t="9091" x="7359650" y="3162300"/>
          <p14:tracePt t="9116" x="7359650" y="2959100"/>
          <p14:tracePt t="9143" x="7353300" y="2781300"/>
          <p14:tracePt t="9166" x="7258050" y="2527300"/>
          <p14:tracePt t="9192" x="7181850" y="2374900"/>
          <p14:tracePt t="9216" x="7035800" y="2298700"/>
          <p14:tracePt t="9242" x="6921500" y="2279650"/>
          <p14:tracePt t="9266" x="6838950" y="2266950"/>
          <p14:tracePt t="9291" x="6724650" y="2241550"/>
          <p14:tracePt t="9316" x="6565900" y="2260600"/>
          <p14:tracePt t="9341" x="6489700" y="2273300"/>
          <p14:tracePt t="9366" x="6407150" y="2305050"/>
          <p14:tracePt t="9391" x="6369050" y="2317750"/>
          <p14:tracePt t="9416" x="6292850" y="2362200"/>
          <p14:tracePt t="9442" x="6197600" y="2419350"/>
          <p14:tracePt t="9465" x="6140450" y="2457450"/>
          <p14:tracePt t="9490" x="6108700" y="2501900"/>
          <p14:tracePt t="9515" x="6096000" y="2508250"/>
          <p14:tracePt t="9540" x="6089650" y="2527300"/>
          <p14:tracePt t="9565" x="6083300" y="2546350"/>
          <p14:tracePt t="9591" x="6064250" y="2565400"/>
          <p14:tracePt t="9615" x="6019800" y="2711450"/>
          <p14:tracePt t="9642" x="5975350" y="2882900"/>
          <p14:tracePt t="9665" x="5930900" y="3136900"/>
          <p14:tracePt t="9690" x="5905500" y="3276600"/>
          <p14:tracePt t="9715" x="5873750" y="3511550"/>
          <p14:tracePt t="9742" x="5867400" y="3638550"/>
          <p14:tracePt t="9742" x="5867400" y="3676650"/>
          <p14:tracePt t="9768" x="5867400" y="3803650"/>
          <p14:tracePt t="9789" x="5873750" y="3981450"/>
          <p14:tracePt t="9814" x="5930900" y="4127500"/>
          <p14:tracePt t="10123" x="5930900" y="4146550"/>
          <p14:tracePt t="10133" x="5930900" y="4165600"/>
          <p14:tracePt t="10143" x="5930900" y="4191000"/>
          <p14:tracePt t="10153" x="5924550" y="4267200"/>
          <p14:tracePt t="10163" x="5930900" y="4330700"/>
          <p14:tracePt t="10188" x="5988050" y="4432300"/>
          <p14:tracePt t="10213" x="6019800" y="4457700"/>
          <p14:tracePt t="10239" x="6038850" y="4483100"/>
          <p14:tracePt t="10263" x="6089650" y="4489450"/>
          <p14:tracePt t="10288" x="6115050" y="4495800"/>
          <p14:tracePt t="10312" x="6159500" y="4508500"/>
          <p14:tracePt t="10338" x="6197600" y="4514850"/>
          <p14:tracePt t="10363" x="6203950" y="4514850"/>
          <p14:tracePt t="10416" x="6210300" y="4514850"/>
          <p14:tracePt t="10460" x="6216650" y="4514850"/>
          <p14:tracePt t="10469" x="6223000" y="4514850"/>
          <p14:tracePt t="10480" x="6235700" y="4514850"/>
          <p14:tracePt t="10489" x="6248400" y="4508500"/>
          <p14:tracePt t="10512" x="6254750" y="4502150"/>
          <p14:tracePt t="10537" x="6261100" y="4502150"/>
          <p14:tracePt t="10562" x="6267450" y="4495800"/>
          <p14:tracePt t="10587" x="6337300" y="4464050"/>
          <p14:tracePt t="10612" x="6375400" y="4445000"/>
          <p14:tracePt t="10637" x="6407150" y="4425950"/>
          <p14:tracePt t="10662" x="6413500" y="4419600"/>
          <p14:tracePt t="10761" x="6407150" y="4413250"/>
          <p14:tracePt t="10772" x="6400800" y="4413250"/>
          <p14:tracePt t="10783" x="6388100" y="4406900"/>
          <p14:tracePt t="10787" x="6337300" y="4406900"/>
          <p14:tracePt t="10812" x="6165850" y="4495800"/>
          <p14:tracePt t="10837" x="6013450" y="4616450"/>
          <p14:tracePt t="10862" x="5810250" y="4813300"/>
          <p14:tracePt t="10888" x="5702300" y="4946650"/>
          <p14:tracePt t="10912" x="5619750" y="5073650"/>
          <p14:tracePt t="10938" x="5575300" y="5124450"/>
          <p14:tracePt t="10962" x="5549900" y="5181600"/>
          <p14:tracePt t="10986" x="5530850" y="5232400"/>
          <p14:tracePt t="11012" x="5530850" y="5308600"/>
          <p14:tracePt t="11036" x="5537200" y="5334000"/>
          <p14:tracePt t="11283" x="5473700" y="5403850"/>
          <p14:tracePt t="11293" x="5410200" y="5467350"/>
          <p14:tracePt t="11303" x="5384800" y="5505450"/>
          <p14:tracePt t="11312" x="5372100" y="5581650"/>
          <p14:tracePt t="11336" x="5422900" y="5613400"/>
          <p14:tracePt t="11361" x="5607050" y="5664200"/>
          <p14:tracePt t="11386" x="5715000" y="5664200"/>
          <p14:tracePt t="11410" x="5854700" y="5664200"/>
          <p14:tracePt t="11436" x="5937250" y="5664200"/>
          <p14:tracePt t="11460" x="6127750" y="5626100"/>
          <p14:tracePt t="11485" x="6223000" y="5588000"/>
          <p14:tracePt t="11511" x="6292850" y="5568950"/>
          <p14:tracePt t="11535" x="6318250" y="5562600"/>
          <p14:tracePt t="11560" x="6381750" y="5537200"/>
          <p14:tracePt t="11585" x="6584950" y="5416550"/>
          <p14:tracePt t="11610" x="6711950" y="5340350"/>
          <p14:tracePt t="11635" x="6807200" y="5270500"/>
          <p14:tracePt t="11660" x="6851650" y="5232400"/>
          <p14:tracePt t="11685" x="6864350" y="5226050"/>
          <p14:tracePt t="11710" x="6864350" y="5219700"/>
          <p14:tracePt t="11735" x="6883400" y="5143500"/>
          <p14:tracePt t="11761" x="6915150" y="5048250"/>
          <p14:tracePt t="11787" x="6934200" y="4965700"/>
          <p14:tracePt t="11811" x="6940550" y="4940300"/>
          <p14:tracePt t="11835" x="6940550" y="4908550"/>
          <p14:tracePt t="11860" x="6908800" y="4876800"/>
          <p14:tracePt t="11885" x="6819900" y="4826000"/>
          <p14:tracePt t="11910" x="6692900" y="4743450"/>
          <p14:tracePt t="11935" x="6648450" y="4711700"/>
          <p14:tracePt t="11960" x="6502400" y="4686300"/>
          <p14:tracePt t="11985" x="6305550" y="4692650"/>
          <p14:tracePt t="12010" x="6038850" y="4756150"/>
          <p14:tracePt t="12034" x="5784850" y="4826000"/>
          <p14:tracePt t="12059" x="5638800" y="4895850"/>
          <p14:tracePt t="12084" x="5448300" y="5016500"/>
          <p14:tracePt t="12109" x="5372100" y="5060950"/>
          <p14:tracePt t="12134" x="5302250" y="5143500"/>
          <p14:tracePt t="12159" x="5251450" y="5194300"/>
          <p14:tracePt t="12184" x="5200650" y="5270500"/>
          <p14:tracePt t="12209" x="5187950" y="5327650"/>
          <p14:tracePt t="12234" x="5175250" y="5422900"/>
          <p14:tracePt t="12260" x="5175250" y="5480050"/>
          <p14:tracePt t="12284" x="5200650" y="5556250"/>
          <p14:tracePt t="12309" x="5238750" y="5594350"/>
          <p14:tracePt t="12334" x="5372100" y="5632450"/>
          <p14:tracePt t="12358" x="5543550" y="5645150"/>
          <p14:tracePt t="12384" x="5746750" y="5645150"/>
          <p14:tracePt t="12409" x="6184900" y="5568950"/>
          <p14:tracePt t="12433" x="6362700" y="5505450"/>
          <p14:tracePt t="12459" x="6623050" y="5378450"/>
          <p14:tracePt t="12484" x="6794500" y="5264150"/>
          <p14:tracePt t="12508" x="6978650" y="5168900"/>
          <p14:tracePt t="12533" x="7035800" y="5080000"/>
          <p14:tracePt t="12559" x="7092950" y="4978400"/>
          <p14:tracePt t="12584" x="7118350" y="4876800"/>
          <p14:tracePt t="12608" x="7124700" y="4800600"/>
          <p14:tracePt t="12634" x="7086600" y="4699000"/>
          <p14:tracePt t="12658" x="6978650" y="4578350"/>
          <p14:tracePt t="12685" x="6877050" y="4540250"/>
          <p14:tracePt t="12711" x="6794500" y="4527550"/>
          <p14:tracePt t="12733" x="6477000" y="4540250"/>
          <p14:tracePt t="12759" x="6235700" y="4591050"/>
          <p14:tracePt t="12786" x="5962650" y="4660900"/>
          <p14:tracePt t="12810" x="5759450" y="4730750"/>
          <p14:tracePt t="12834" x="5562600" y="4845050"/>
          <p14:tracePt t="12858" x="5359400" y="4940300"/>
          <p14:tracePt t="12884" x="5207000" y="5073650"/>
          <p14:tracePt t="12908" x="5022850" y="5219700"/>
          <p14:tracePt t="12932" x="4953000" y="5321300"/>
          <p14:tracePt t="12957" x="4902200" y="5422900"/>
          <p14:tracePt t="12982" x="4864100" y="5505450"/>
          <p14:tracePt t="13007" x="4864100" y="5651500"/>
          <p14:tracePt t="13032" x="4921250" y="5759450"/>
          <p14:tracePt t="13057" x="5048250" y="5854700"/>
          <p14:tracePt t="13083" x="5194300" y="5880100"/>
          <p14:tracePt t="13107" x="5556250" y="5829300"/>
          <p14:tracePt t="13133" x="5816600" y="5721350"/>
          <p14:tracePt t="13157" x="6350000" y="5492750"/>
          <p14:tracePt t="13182" x="6553200" y="5397500"/>
          <p14:tracePt t="13207" x="6800850" y="5238750"/>
          <p14:tracePt t="13233" x="7029450" y="5054600"/>
          <p14:tracePt t="13256" x="7112000" y="4959350"/>
          <p14:tracePt t="13282" x="7162800" y="4883150"/>
          <p14:tracePt t="13307" x="7181850" y="4794250"/>
          <p14:tracePt t="13332" x="7131050" y="4660900"/>
          <p14:tracePt t="13356" x="7029450" y="4540250"/>
          <p14:tracePt t="13382" x="6889750" y="4445000"/>
          <p14:tracePt t="13408" x="6718300" y="4425950"/>
          <p14:tracePt t="13432" x="6330950" y="4514850"/>
          <p14:tracePt t="13457" x="5969000" y="4635500"/>
          <p14:tracePt t="13481" x="5473700" y="4806950"/>
          <p14:tracePt t="13507" x="5302250" y="4870450"/>
          <p14:tracePt t="13532" x="5156200" y="4959350"/>
          <p14:tracePt t="13556" x="4927600" y="5143500"/>
          <p14:tracePt t="13582" x="4826000" y="5289550"/>
          <p14:tracePt t="13607" x="4768850" y="5416550"/>
          <p14:tracePt t="13632" x="4762500" y="5499100"/>
          <p14:tracePt t="13656" x="4762500" y="5568950"/>
          <p14:tracePt t="13682" x="4870450" y="5695950"/>
          <p14:tracePt t="13706" x="5073650" y="5778500"/>
          <p14:tracePt t="13732" x="5238750" y="5791200"/>
          <p14:tracePt t="13756" x="5594350" y="5695950"/>
          <p14:tracePt t="13782" x="5873750" y="5588000"/>
          <p14:tracePt t="13807" x="6223000" y="5378450"/>
          <p14:tracePt t="13834" x="6362700" y="5270500"/>
          <p14:tracePt t="13856" x="6477000" y="5149850"/>
          <p14:tracePt t="13881" x="6559550" y="5035550"/>
          <p14:tracePt t="13907" x="6578600" y="4953000"/>
          <p14:tracePt t="13931" x="6470650" y="4876800"/>
          <p14:tracePt t="13956" x="6337300" y="4851400"/>
          <p14:tracePt t="13981" x="6267450" y="4845050"/>
          <p14:tracePt t="1432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3"/>
          <p:cNvSpPr txBox="1">
            <a:spLocks noChangeArrowheads="1"/>
          </p:cNvSpPr>
          <p:nvPr/>
        </p:nvSpPr>
        <p:spPr bwMode="auto">
          <a:xfrm>
            <a:off x="1627695" y="1566421"/>
            <a:ext cx="48768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a:spcBef>
                <a:spcPct val="50000"/>
              </a:spcBef>
              <a:buFontTx/>
              <a:buAutoNum type="arabicPeriod"/>
            </a:pPr>
            <a:r>
              <a:rPr lang="en-US" altLang="en-US" sz="2600" dirty="0">
                <a:latin typeface="Garamond" panose="02020404030301010803" pitchFamily="18" charset="0"/>
              </a:rPr>
              <a:t>The GEV class of models</a:t>
            </a:r>
          </a:p>
          <a:p>
            <a:pPr algn="l">
              <a:spcBef>
                <a:spcPct val="50000"/>
              </a:spcBef>
              <a:buFontTx/>
              <a:buAutoNum type="arabicPeriod"/>
            </a:pPr>
            <a:endParaRPr lang="en-US" altLang="en-US" sz="2600" dirty="0">
              <a:latin typeface="Garamond" panose="02020404030301010803" pitchFamily="18" charset="0"/>
            </a:endParaRPr>
          </a:p>
          <a:p>
            <a:pPr algn="l">
              <a:spcBef>
                <a:spcPct val="50000"/>
              </a:spcBef>
              <a:buFontTx/>
              <a:buAutoNum type="arabicPeriod"/>
            </a:pPr>
            <a:r>
              <a:rPr lang="en-US" altLang="en-US" sz="2600" dirty="0">
                <a:latin typeface="Garamond" panose="02020404030301010803" pitchFamily="18" charset="0"/>
              </a:rPr>
              <a:t>The MMNL class of models</a:t>
            </a:r>
          </a:p>
          <a:p>
            <a:pPr algn="l">
              <a:spcBef>
                <a:spcPct val="50000"/>
              </a:spcBef>
              <a:buFontTx/>
              <a:buAutoNum type="arabicPeriod"/>
            </a:pPr>
            <a:endParaRPr lang="en-US" altLang="en-US" sz="2600" dirty="0">
              <a:latin typeface="Garamond" panose="02020404030301010803" pitchFamily="18" charset="0"/>
            </a:endParaRPr>
          </a:p>
          <a:p>
            <a:pPr algn="l">
              <a:spcBef>
                <a:spcPct val="50000"/>
              </a:spcBef>
              <a:buFontTx/>
              <a:buAutoNum type="arabicPeriod"/>
            </a:pPr>
            <a:r>
              <a:rPr lang="en-US" altLang="en-US" sz="2600" dirty="0">
                <a:latin typeface="Garamond" panose="02020404030301010803" pitchFamily="18" charset="0"/>
              </a:rPr>
              <a:t>The MGEV class of models</a:t>
            </a:r>
          </a:p>
          <a:p>
            <a:pPr algn="l">
              <a:spcBef>
                <a:spcPct val="50000"/>
              </a:spcBef>
              <a:buFontTx/>
              <a:buAutoNum type="arabicPeriod"/>
            </a:pPr>
            <a:endParaRPr lang="en-US" altLang="en-US" sz="2600" dirty="0">
              <a:latin typeface="Garamond" panose="02020404030301010803" pitchFamily="18" charset="0"/>
            </a:endParaRPr>
          </a:p>
          <a:p>
            <a:pPr algn="l">
              <a:spcBef>
                <a:spcPct val="50000"/>
              </a:spcBef>
              <a:buFontTx/>
              <a:buAutoNum type="arabicPeriod"/>
            </a:pPr>
            <a:r>
              <a:rPr lang="en-US" altLang="en-US" sz="2600" dirty="0" smtClean="0">
                <a:latin typeface="Garamond" panose="02020404030301010803" pitchFamily="18" charset="0"/>
              </a:rPr>
              <a:t>Mixed MNP models</a:t>
            </a:r>
            <a:endParaRPr lang="en-US" altLang="en-US" sz="2600" dirty="0">
              <a:latin typeface="Garamond" panose="02020404030301010803" pitchFamily="18" charset="0"/>
            </a:endParaRPr>
          </a:p>
        </p:txBody>
      </p:sp>
      <p:sp>
        <p:nvSpPr>
          <p:cNvPr id="247814" name="Rectangle 7"/>
          <p:cNvSpPr>
            <a:spLocks noGrp="1" noChangeArrowheads="1"/>
          </p:cNvSpPr>
          <p:nvPr>
            <p:ph type="title" idx="4294967295"/>
          </p:nvPr>
        </p:nvSpPr>
        <p:spPr>
          <a:xfrm>
            <a:off x="457200" y="-76200"/>
            <a:ext cx="8229600" cy="1139825"/>
          </a:xfrm>
        </p:spPr>
        <p:txBody>
          <a:bodyPr anchor="b"/>
          <a:lstStyle/>
          <a:p>
            <a:r>
              <a:rPr lang="en-US" altLang="en-US" sz="3200"/>
              <a:t>Advanced Discrete Choice Model Structures</a:t>
            </a:r>
          </a:p>
        </p:txBody>
      </p:sp>
    </p:spTree>
    <p:extLst>
      <p:ext uri="{BB962C8B-B14F-4D97-AF65-F5344CB8AC3E}">
        <p14:creationId xmlns:p14="http://schemas.microsoft.com/office/powerpoint/2010/main" val="24555286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4"/>
          <p:cNvSpPr>
            <a:spLocks noGrp="1" noChangeArrowheads="1"/>
          </p:cNvSpPr>
          <p:nvPr>
            <p:ph type="title" idx="4294967295"/>
          </p:nvPr>
        </p:nvSpPr>
        <p:spPr>
          <a:xfrm>
            <a:off x="1890074" y="-129380"/>
            <a:ext cx="8229600" cy="1139825"/>
          </a:xfrm>
        </p:spPr>
        <p:txBody>
          <a:bodyPr anchor="b"/>
          <a:lstStyle/>
          <a:p>
            <a:r>
              <a:rPr lang="en-US" altLang="en-US" dirty="0"/>
              <a:t>MMNL Class of Models</a:t>
            </a:r>
            <a:endParaRPr lang="en-US" altLang="en-US" b="1" dirty="0"/>
          </a:p>
        </p:txBody>
      </p:sp>
      <p:sp>
        <p:nvSpPr>
          <p:cNvPr id="256003" name="Rectangle 2"/>
          <p:cNvSpPr>
            <a:spLocks noGrp="1" noChangeArrowheads="1"/>
          </p:cNvSpPr>
          <p:nvPr>
            <p:ph type="body" idx="4294967295"/>
          </p:nvPr>
        </p:nvSpPr>
        <p:spPr>
          <a:xfrm>
            <a:off x="790280" y="1212850"/>
            <a:ext cx="7772400" cy="4953000"/>
          </a:xfrm>
        </p:spPr>
        <p:txBody>
          <a:bodyPr/>
          <a:lstStyle/>
          <a:p>
            <a:r>
              <a:rPr lang="en-US" altLang="en-US" dirty="0"/>
              <a:t>Generalization of the MNL model</a:t>
            </a:r>
          </a:p>
          <a:p>
            <a:r>
              <a:rPr lang="en-US" altLang="en-US" dirty="0"/>
              <a:t>Involve integration over the distribution of unobserved error terms:</a:t>
            </a:r>
          </a:p>
          <a:p>
            <a:endParaRPr lang="en-US" altLang="en-US" dirty="0"/>
          </a:p>
          <a:p>
            <a:endParaRPr lang="en-US" altLang="en-US" dirty="0"/>
          </a:p>
          <a:p>
            <a:r>
              <a:rPr lang="en-US" altLang="en-US" dirty="0"/>
              <a:t>Intrinsic motivations:</a:t>
            </a:r>
          </a:p>
          <a:p>
            <a:pPr lvl="1"/>
            <a:r>
              <a:rPr lang="en-US" altLang="en-US" dirty="0"/>
              <a:t>Allow flexible substitution patterns across alternatives (error-components structure)</a:t>
            </a:r>
          </a:p>
          <a:p>
            <a:pPr lvl="1"/>
            <a:r>
              <a:rPr lang="en-US" altLang="en-US" dirty="0"/>
              <a:t>Accommodate unobserved homogeneity (random-coefficient structure)</a:t>
            </a:r>
          </a:p>
        </p:txBody>
      </p:sp>
      <p:sp>
        <p:nvSpPr>
          <p:cNvPr id="256004" name="Rectangle 22"/>
          <p:cNvSpPr>
            <a:spLocks noChangeArrowheads="1"/>
          </p:cNvSpPr>
          <p:nvPr/>
        </p:nvSpPr>
        <p:spPr bwMode="auto">
          <a:xfrm>
            <a:off x="3138488" y="3148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latin typeface="Tahoma" panose="020B0604030504040204" pitchFamily="34" charset="0"/>
            </a:endParaRPr>
          </a:p>
        </p:txBody>
      </p:sp>
      <p:graphicFrame>
        <p:nvGraphicFramePr>
          <p:cNvPr id="256005" name="Object 23"/>
          <p:cNvGraphicFramePr>
            <a:graphicFrameLocks noChangeAspect="1"/>
          </p:cNvGraphicFramePr>
          <p:nvPr/>
        </p:nvGraphicFramePr>
        <p:xfrm>
          <a:off x="2438400" y="3187700"/>
          <a:ext cx="5119688" cy="1003300"/>
        </p:xfrm>
        <a:graphic>
          <a:graphicData uri="http://schemas.openxmlformats.org/presentationml/2006/ole">
            <mc:AlternateContent xmlns:mc="http://schemas.openxmlformats.org/markup-compatibility/2006">
              <mc:Choice xmlns:v="urn:schemas-microsoft-com:vml" Requires="v">
                <p:oleObj spid="_x0000_s146440" r:id="rId4" imgW="2870200" imgH="558800" progId="Equation.3">
                  <p:embed/>
                </p:oleObj>
              </mc:Choice>
              <mc:Fallback>
                <p:oleObj r:id="rId4" imgW="2870200" imgH="558800" progId="Equation.3">
                  <p:embed/>
                  <p:pic>
                    <p:nvPicPr>
                      <p:cNvPr id="256005"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187700"/>
                        <a:ext cx="5119688"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3297714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5"/>
          <p:cNvSpPr>
            <a:spLocks noGrp="1" noChangeArrowheads="1"/>
          </p:cNvSpPr>
          <p:nvPr>
            <p:ph type="body" idx="4294967295"/>
          </p:nvPr>
        </p:nvSpPr>
        <p:spPr/>
        <p:txBody>
          <a:bodyPr/>
          <a:lstStyle/>
          <a:p>
            <a:pPr marL="533400" indent="-533400">
              <a:spcAft>
                <a:spcPct val="20000"/>
              </a:spcAft>
              <a:buClr>
                <a:schemeClr val="tx1"/>
              </a:buClr>
              <a:buSzTx/>
              <a:buFont typeface="Wingdings" panose="05000000000000000000" pitchFamily="2" charset="2"/>
              <a:buNone/>
            </a:pPr>
            <a:r>
              <a:rPr lang="en-US" altLang="en-US"/>
              <a:t>Useful in estimating all flexible models discussed !</a:t>
            </a:r>
          </a:p>
          <a:p>
            <a:pPr marL="533400" indent="-533400">
              <a:spcAft>
                <a:spcPct val="20000"/>
              </a:spcAft>
              <a:buClr>
                <a:schemeClr val="tx1"/>
              </a:buClr>
              <a:buSzTx/>
            </a:pPr>
            <a:endParaRPr lang="en-US" altLang="en-US"/>
          </a:p>
          <a:p>
            <a:pPr marL="533400" indent="-533400">
              <a:spcAft>
                <a:spcPct val="20000"/>
              </a:spcAft>
              <a:buClr>
                <a:schemeClr val="tx1"/>
              </a:buClr>
              <a:buSzTx/>
            </a:pPr>
            <a:r>
              <a:rPr lang="en-US" altLang="en-US"/>
              <a:t>Pseudo Monte-Carlo (PMC) methods</a:t>
            </a:r>
          </a:p>
          <a:p>
            <a:pPr marL="533400" indent="-533400">
              <a:spcAft>
                <a:spcPct val="20000"/>
              </a:spcAft>
              <a:buClr>
                <a:schemeClr val="tx1"/>
              </a:buClr>
              <a:buSzTx/>
            </a:pPr>
            <a:r>
              <a:rPr lang="en-US" altLang="en-US"/>
              <a:t>Quasi Monte-Carlo (QMC) methods</a:t>
            </a:r>
          </a:p>
          <a:p>
            <a:pPr marL="533400" indent="-533400">
              <a:spcAft>
                <a:spcPct val="20000"/>
              </a:spcAft>
              <a:buClr>
                <a:schemeClr val="tx1"/>
              </a:buClr>
              <a:buSzTx/>
            </a:pPr>
            <a:r>
              <a:rPr lang="en-US" altLang="en-US"/>
              <a:t>Hybrid methods</a:t>
            </a:r>
          </a:p>
        </p:txBody>
      </p:sp>
      <p:sp>
        <p:nvSpPr>
          <p:cNvPr id="311299" name="Rectangle 4"/>
          <p:cNvSpPr>
            <a:spLocks noGrp="1" noChangeArrowheads="1"/>
          </p:cNvSpPr>
          <p:nvPr>
            <p:ph type="title" idx="4294967295"/>
          </p:nvPr>
        </p:nvSpPr>
        <p:spPr/>
        <p:txBody>
          <a:bodyPr anchor="b"/>
          <a:lstStyle/>
          <a:p>
            <a:r>
              <a:rPr lang="en-US" altLang="en-US"/>
              <a:t>Simulation Estimation Techniques</a:t>
            </a:r>
          </a:p>
        </p:txBody>
      </p:sp>
    </p:spTree>
    <p:extLst>
      <p:ext uri="{BB962C8B-B14F-4D97-AF65-F5344CB8AC3E}">
        <p14:creationId xmlns:p14="http://schemas.microsoft.com/office/powerpoint/2010/main" val="113997886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idx="4294967295"/>
          </p:nvPr>
        </p:nvSpPr>
        <p:spPr/>
        <p:txBody>
          <a:bodyPr anchor="b"/>
          <a:lstStyle/>
          <a:p>
            <a:pPr marL="533400" indent="-533400">
              <a:buFontTx/>
              <a:buAutoNum type="alphaLcParenBoth"/>
            </a:pPr>
            <a:r>
              <a:rPr lang="en-US" altLang="en-US" sz="3800"/>
              <a:t>Pseudo Monte-Carlo (PMC) Methods</a:t>
            </a:r>
          </a:p>
        </p:txBody>
      </p:sp>
      <p:sp>
        <p:nvSpPr>
          <p:cNvPr id="313347" name="Rectangle 3"/>
          <p:cNvSpPr>
            <a:spLocks noGrp="1" noChangeArrowheads="1"/>
          </p:cNvSpPr>
          <p:nvPr>
            <p:ph type="body" idx="4294967295"/>
          </p:nvPr>
        </p:nvSpPr>
        <p:spPr/>
        <p:txBody>
          <a:bodyPr/>
          <a:lstStyle/>
          <a:p>
            <a:pPr>
              <a:spcAft>
                <a:spcPct val="10000"/>
              </a:spcAft>
            </a:pPr>
            <a:r>
              <a:rPr lang="en-US" altLang="en-US" sz="2800"/>
              <a:t>Computes the average of the integrand over a sequence of “random” points over the domain of integration</a:t>
            </a:r>
          </a:p>
          <a:p>
            <a:pPr>
              <a:spcAft>
                <a:spcPct val="10000"/>
              </a:spcAft>
            </a:pPr>
            <a:r>
              <a:rPr lang="en-US" altLang="en-US" sz="2800"/>
              <a:t>Pseudo-random sequences used in implementations</a:t>
            </a:r>
          </a:p>
          <a:p>
            <a:pPr>
              <a:spcAft>
                <a:spcPct val="10000"/>
              </a:spcAft>
            </a:pPr>
            <a:r>
              <a:rPr lang="en-US" altLang="en-US" sz="2800"/>
              <a:t>Slow asymptotic convergence</a:t>
            </a:r>
          </a:p>
          <a:p>
            <a:pPr>
              <a:spcAft>
                <a:spcPct val="10000"/>
              </a:spcAft>
            </a:pPr>
            <a:r>
              <a:rPr lang="en-US" altLang="en-US" sz="2800"/>
              <a:t>Applicable for a wide class of integrands</a:t>
            </a:r>
          </a:p>
          <a:p>
            <a:pPr>
              <a:spcAft>
                <a:spcPct val="10000"/>
              </a:spcAft>
            </a:pPr>
            <a:r>
              <a:rPr lang="en-US" altLang="en-US" sz="2800"/>
              <a:t>Integration error can be easily determined</a:t>
            </a:r>
          </a:p>
        </p:txBody>
      </p:sp>
    </p:spTree>
    <p:extLst>
      <p:ext uri="{BB962C8B-B14F-4D97-AF65-F5344CB8AC3E}">
        <p14:creationId xmlns:p14="http://schemas.microsoft.com/office/powerpoint/2010/main" val="164351920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idx="4294967295"/>
          </p:nvPr>
        </p:nvSpPr>
        <p:spPr>
          <a:xfrm>
            <a:off x="914400" y="-240661"/>
            <a:ext cx="8229600" cy="1139825"/>
          </a:xfrm>
        </p:spPr>
        <p:txBody>
          <a:bodyPr anchor="b"/>
          <a:lstStyle/>
          <a:p>
            <a:r>
              <a:rPr lang="en-US" altLang="en-US" dirty="0"/>
              <a:t>1000 Pseudo Monte Carlo Draws</a:t>
            </a:r>
          </a:p>
        </p:txBody>
      </p:sp>
      <p:graphicFrame>
        <p:nvGraphicFramePr>
          <p:cNvPr id="315395" name="Object 7"/>
          <p:cNvGraphicFramePr>
            <a:graphicFrameLocks noGrp="1" noChangeAspect="1"/>
          </p:cNvGraphicFramePr>
          <p:nvPr>
            <p:ph sz="half" idx="4294967295"/>
            <p:extLst>
              <p:ext uri="{D42A27DB-BD31-4B8C-83A1-F6EECF244321}">
                <p14:modId xmlns:p14="http://schemas.microsoft.com/office/powerpoint/2010/main" val="1402387991"/>
              </p:ext>
            </p:extLst>
          </p:nvPr>
        </p:nvGraphicFramePr>
        <p:xfrm>
          <a:off x="991385" y="1031139"/>
          <a:ext cx="7010400" cy="5164137"/>
        </p:xfrm>
        <a:graphic>
          <a:graphicData uri="http://schemas.openxmlformats.org/presentationml/2006/ole">
            <mc:AlternateContent xmlns:mc="http://schemas.openxmlformats.org/markup-compatibility/2006">
              <mc:Choice xmlns:v="urn:schemas-microsoft-com:vml" Requires="v">
                <p:oleObj spid="_x0000_s147464" name="Chart" r:id="rId4" imgW="9547860" imgH="7033260" progId="Excel.Chart.8">
                  <p:embed/>
                </p:oleObj>
              </mc:Choice>
              <mc:Fallback>
                <p:oleObj name="Chart" r:id="rId4" imgW="9547860" imgH="7033260" progId="Excel.Chart.8">
                  <p:embed/>
                  <p:pic>
                    <p:nvPicPr>
                      <p:cNvPr id="31539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385" y="1031139"/>
                        <a:ext cx="7010400" cy="5164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6155050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idx="4294967295"/>
          </p:nvPr>
        </p:nvSpPr>
        <p:spPr>
          <a:xfrm>
            <a:off x="457200" y="-152400"/>
            <a:ext cx="8229600" cy="1139825"/>
          </a:xfrm>
        </p:spPr>
        <p:txBody>
          <a:bodyPr anchor="b"/>
          <a:lstStyle/>
          <a:p>
            <a:r>
              <a:rPr lang="en-US" altLang="en-US" sz="3800"/>
              <a:t>(b) Quasi Monte-Carlo (QMC) Methods</a:t>
            </a:r>
          </a:p>
        </p:txBody>
      </p:sp>
      <p:sp>
        <p:nvSpPr>
          <p:cNvPr id="317443" name="Rectangle 3"/>
          <p:cNvSpPr>
            <a:spLocks noGrp="1" noChangeArrowheads="1"/>
          </p:cNvSpPr>
          <p:nvPr>
            <p:ph type="body" idx="4294967295"/>
          </p:nvPr>
        </p:nvSpPr>
        <p:spPr>
          <a:xfrm>
            <a:off x="656734" y="1106864"/>
            <a:ext cx="8153400" cy="4953000"/>
          </a:xfrm>
        </p:spPr>
        <p:txBody>
          <a:bodyPr/>
          <a:lstStyle/>
          <a:p>
            <a:pPr>
              <a:spcAft>
                <a:spcPct val="10000"/>
              </a:spcAft>
            </a:pPr>
            <a:r>
              <a:rPr lang="en-US" altLang="en-US" sz="2800" dirty="0"/>
              <a:t>Computes the average of the integrand over a non-random, more uniformly distributed, sequence of points over the domain of integration</a:t>
            </a:r>
          </a:p>
          <a:p>
            <a:pPr>
              <a:spcAft>
                <a:spcPct val="10000"/>
              </a:spcAft>
            </a:pPr>
            <a:r>
              <a:rPr lang="en-US" altLang="en-US" sz="2800" dirty="0"/>
              <a:t>Quasi-random sequences (e.g. </a:t>
            </a:r>
            <a:r>
              <a:rPr lang="en-US" altLang="en-US" sz="2800" dirty="0" err="1"/>
              <a:t>Halton</a:t>
            </a:r>
            <a:r>
              <a:rPr lang="en-US" altLang="en-US" sz="2800" dirty="0"/>
              <a:t> sequences) used in implementation</a:t>
            </a:r>
          </a:p>
          <a:p>
            <a:pPr>
              <a:spcAft>
                <a:spcPct val="10000"/>
              </a:spcAft>
            </a:pPr>
            <a:r>
              <a:rPr lang="en-US" altLang="en-US" sz="2800" dirty="0"/>
              <a:t>Faster convergence than PMC methods</a:t>
            </a:r>
          </a:p>
          <a:p>
            <a:pPr>
              <a:spcAft>
                <a:spcPct val="10000"/>
              </a:spcAft>
            </a:pPr>
            <a:r>
              <a:rPr lang="en-US" altLang="en-US" sz="2800" dirty="0"/>
              <a:t>Substantially fewer number of draws required</a:t>
            </a:r>
          </a:p>
          <a:p>
            <a:pPr>
              <a:spcAft>
                <a:spcPct val="10000"/>
              </a:spcAft>
            </a:pPr>
            <a:r>
              <a:rPr lang="en-US" altLang="en-US" sz="2800" dirty="0"/>
              <a:t>Integration error cannot be easily determined</a:t>
            </a:r>
          </a:p>
          <a:p>
            <a:pPr>
              <a:spcAft>
                <a:spcPct val="10000"/>
              </a:spcAft>
            </a:pPr>
            <a:r>
              <a:rPr lang="en-US" altLang="en-US" sz="2800" dirty="0"/>
              <a:t>Scrambling improves performance of standard </a:t>
            </a:r>
            <a:r>
              <a:rPr lang="en-US" altLang="en-US" sz="2800" dirty="0" err="1"/>
              <a:t>Halton</a:t>
            </a:r>
            <a:r>
              <a:rPr lang="en-US" altLang="en-US" sz="2800" dirty="0"/>
              <a:t> sequences</a:t>
            </a:r>
          </a:p>
        </p:txBody>
      </p:sp>
    </p:spTree>
    <p:extLst>
      <p:ext uri="{BB962C8B-B14F-4D97-AF65-F5344CB8AC3E}">
        <p14:creationId xmlns:p14="http://schemas.microsoft.com/office/powerpoint/2010/main" val="284915919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idx="4294967295"/>
          </p:nvPr>
        </p:nvSpPr>
        <p:spPr>
          <a:xfrm>
            <a:off x="914400" y="-240661"/>
            <a:ext cx="8229600" cy="1139825"/>
          </a:xfrm>
        </p:spPr>
        <p:txBody>
          <a:bodyPr anchor="b"/>
          <a:lstStyle/>
          <a:p>
            <a:r>
              <a:rPr lang="en-US" altLang="en-US" dirty="0"/>
              <a:t>1000 Quasi Monte Carlo Draws</a:t>
            </a:r>
          </a:p>
        </p:txBody>
      </p:sp>
      <p:graphicFrame>
        <p:nvGraphicFramePr>
          <p:cNvPr id="319491" name="Object 5"/>
          <p:cNvGraphicFramePr>
            <a:graphicFrameLocks noGrp="1" noChangeAspect="1"/>
          </p:cNvGraphicFramePr>
          <p:nvPr>
            <p:ph sz="half" idx="4294967295"/>
            <p:extLst>
              <p:ext uri="{D42A27DB-BD31-4B8C-83A1-F6EECF244321}">
                <p14:modId xmlns:p14="http://schemas.microsoft.com/office/powerpoint/2010/main" val="3094757992"/>
              </p:ext>
            </p:extLst>
          </p:nvPr>
        </p:nvGraphicFramePr>
        <p:xfrm>
          <a:off x="1170494" y="899164"/>
          <a:ext cx="7011988" cy="5165725"/>
        </p:xfrm>
        <a:graphic>
          <a:graphicData uri="http://schemas.openxmlformats.org/presentationml/2006/ole">
            <mc:AlternateContent xmlns:mc="http://schemas.openxmlformats.org/markup-compatibility/2006">
              <mc:Choice xmlns:v="urn:schemas-microsoft-com:vml" Requires="v">
                <p:oleObj spid="_x0000_s148488" name="Chart" r:id="rId4" imgW="9547860" imgH="7033260" progId="Excel.Chart.8">
                  <p:embed/>
                </p:oleObj>
              </mc:Choice>
              <mc:Fallback>
                <p:oleObj name="Chart" r:id="rId4" imgW="9547860" imgH="7033260" progId="Excel.Chart.8">
                  <p:embed/>
                  <p:pic>
                    <p:nvPicPr>
                      <p:cNvPr id="31949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494" y="899164"/>
                        <a:ext cx="7011988" cy="516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4325650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idx="4294967295"/>
          </p:nvPr>
        </p:nvSpPr>
        <p:spPr/>
        <p:txBody>
          <a:bodyPr anchor="b"/>
          <a:lstStyle/>
          <a:p>
            <a:r>
              <a:rPr lang="en-US" altLang="en-US" sz="3800" dirty="0"/>
              <a:t>(c) Hybrid Methods</a:t>
            </a:r>
          </a:p>
        </p:txBody>
      </p:sp>
      <p:sp>
        <p:nvSpPr>
          <p:cNvPr id="321539" name="Rectangle 3"/>
          <p:cNvSpPr>
            <a:spLocks noGrp="1" noChangeArrowheads="1"/>
          </p:cNvSpPr>
          <p:nvPr>
            <p:ph type="body" idx="4294967295"/>
          </p:nvPr>
        </p:nvSpPr>
        <p:spPr/>
        <p:txBody>
          <a:bodyPr/>
          <a:lstStyle/>
          <a:p>
            <a:pPr>
              <a:lnSpc>
                <a:spcPct val="90000"/>
              </a:lnSpc>
              <a:spcAft>
                <a:spcPct val="10000"/>
              </a:spcAft>
            </a:pPr>
            <a:r>
              <a:rPr lang="en-US" altLang="en-US" dirty="0"/>
              <a:t>Seeks to take advantage of the strengths of PMC and QMC methods</a:t>
            </a:r>
          </a:p>
          <a:p>
            <a:pPr lvl="1">
              <a:lnSpc>
                <a:spcPct val="90000"/>
              </a:lnSpc>
              <a:spcAft>
                <a:spcPct val="10000"/>
              </a:spcAft>
            </a:pPr>
            <a:r>
              <a:rPr lang="en-US" altLang="en-US" dirty="0"/>
              <a:t>PMC: can compute integration error</a:t>
            </a:r>
          </a:p>
          <a:p>
            <a:pPr lvl="1">
              <a:lnSpc>
                <a:spcPct val="90000"/>
              </a:lnSpc>
              <a:spcAft>
                <a:spcPct val="10000"/>
              </a:spcAft>
            </a:pPr>
            <a:r>
              <a:rPr lang="en-US" altLang="en-US" dirty="0"/>
              <a:t>QMC: more accurate</a:t>
            </a:r>
          </a:p>
          <a:p>
            <a:pPr>
              <a:lnSpc>
                <a:spcPct val="90000"/>
              </a:lnSpc>
              <a:spcAft>
                <a:spcPct val="10000"/>
              </a:spcAft>
            </a:pPr>
            <a:r>
              <a:rPr lang="en-US" altLang="en-US" dirty="0"/>
              <a:t>Involves randomizing QMC sequence while preserving </a:t>
            </a:r>
            <a:r>
              <a:rPr lang="en-US" altLang="en-US" dirty="0" err="1"/>
              <a:t>equidistribution</a:t>
            </a:r>
            <a:r>
              <a:rPr lang="en-US" altLang="en-US" dirty="0"/>
              <a:t> property</a:t>
            </a:r>
          </a:p>
          <a:p>
            <a:pPr>
              <a:lnSpc>
                <a:spcPct val="90000"/>
              </a:lnSpc>
              <a:spcAft>
                <a:spcPct val="10000"/>
              </a:spcAft>
            </a:pPr>
            <a:r>
              <a:rPr lang="en-US" altLang="en-US" dirty="0"/>
              <a:t>QMC methods have been an important breakthrough and </a:t>
            </a:r>
            <a:r>
              <a:rPr lang="en-US" altLang="en-US" dirty="0" smtClean="0"/>
              <a:t>represented </a:t>
            </a:r>
            <a:r>
              <a:rPr lang="en-US" altLang="en-US" dirty="0"/>
              <a:t>a watershed </a:t>
            </a:r>
            <a:r>
              <a:rPr lang="en-US" altLang="en-US" dirty="0" smtClean="0"/>
              <a:t>event in the early 2000s.</a:t>
            </a:r>
            <a:endParaRPr lang="en-US" altLang="en-US" dirty="0"/>
          </a:p>
        </p:txBody>
      </p:sp>
    </p:spTree>
    <p:extLst>
      <p:ext uri="{BB962C8B-B14F-4D97-AF65-F5344CB8AC3E}">
        <p14:creationId xmlns:p14="http://schemas.microsoft.com/office/powerpoint/2010/main" val="202134165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1371600" y="685800"/>
            <a:ext cx="6934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60000"/>
              </a:lnSpc>
              <a:spcBef>
                <a:spcPct val="50000"/>
              </a:spcBef>
              <a:spcAft>
                <a:spcPct val="0"/>
              </a:spcAft>
              <a:buClrTx/>
              <a:buSzTx/>
              <a:buFontTx/>
              <a:buNone/>
              <a:tabLst/>
              <a:defRPr/>
            </a:pPr>
            <a:endParaRPr kumimoji="0" lang="en-US" altLang="en-US" sz="2400" b="1" i="0" u="none" strike="noStrike" kern="1200" cap="none" spc="0" normalizeH="0" baseline="0" noProof="0" smtClean="0">
              <a:ln>
                <a:noFill/>
              </a:ln>
              <a:solidFill>
                <a:srgbClr val="3B812F"/>
              </a:solidFill>
              <a:effectLst/>
              <a:uLnTx/>
              <a:uFillTx/>
              <a:latin typeface="Times New Roman" panose="02020603050405020304" pitchFamily="18" charset="0"/>
              <a:ea typeface="+mn-ea"/>
              <a:cs typeface="+mn-cs"/>
            </a:endParaRPr>
          </a:p>
        </p:txBody>
      </p:sp>
      <p:sp>
        <p:nvSpPr>
          <p:cNvPr id="323587" name="Rectangle 3"/>
          <p:cNvSpPr>
            <a:spLocks noChangeArrowheads="1"/>
          </p:cNvSpPr>
          <p:nvPr/>
        </p:nvSpPr>
        <p:spPr bwMode="auto">
          <a:xfrm>
            <a:off x="2552700" y="-3143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323588" name="Rectangle 4"/>
          <p:cNvSpPr>
            <a:spLocks noChangeArrowheads="1"/>
          </p:cNvSpPr>
          <p:nvPr/>
        </p:nvSpPr>
        <p:spPr bwMode="auto">
          <a:xfrm>
            <a:off x="2557463" y="222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aphicFrame>
        <p:nvGraphicFramePr>
          <p:cNvPr id="323589" name="Object 5"/>
          <p:cNvGraphicFramePr>
            <a:graphicFrameLocks noChangeAspect="1"/>
          </p:cNvGraphicFramePr>
          <p:nvPr>
            <p:extLst>
              <p:ext uri="{D42A27DB-BD31-4B8C-83A1-F6EECF244321}">
                <p14:modId xmlns:p14="http://schemas.microsoft.com/office/powerpoint/2010/main" val="787636049"/>
              </p:ext>
            </p:extLst>
          </p:nvPr>
        </p:nvGraphicFramePr>
        <p:xfrm>
          <a:off x="886119" y="1527928"/>
          <a:ext cx="7678738" cy="4576763"/>
        </p:xfrm>
        <a:graphic>
          <a:graphicData uri="http://schemas.openxmlformats.org/presentationml/2006/ole">
            <mc:AlternateContent xmlns:mc="http://schemas.openxmlformats.org/markup-compatibility/2006">
              <mc:Choice xmlns:v="urn:schemas-microsoft-com:vml" Requires="v">
                <p:oleObj spid="_x0000_s149512" r:id="rId4" imgW="4026408" imgH="7467600" progId="Word.Picture.8">
                  <p:embed/>
                </p:oleObj>
              </mc:Choice>
              <mc:Fallback>
                <p:oleObj r:id="rId4" imgW="4026408" imgH="7467600" progId="Word.Picture.8">
                  <p:embed/>
                  <p:pic>
                    <p:nvPicPr>
                      <p:cNvPr id="323589" name="Object 5"/>
                      <p:cNvPicPr>
                        <a:picLocks noChangeAspect="1" noChangeArrowheads="1"/>
                      </p:cNvPicPr>
                      <p:nvPr/>
                    </p:nvPicPr>
                    <p:blipFill>
                      <a:blip r:embed="rId5">
                        <a:extLst>
                          <a:ext uri="{28A0092B-C50C-407E-A947-70E740481C1C}">
                            <a14:useLocalDpi xmlns:a14="http://schemas.microsoft.com/office/drawing/2010/main" val="0"/>
                          </a:ext>
                        </a:extLst>
                      </a:blip>
                      <a:srcRect b="67836"/>
                      <a:stretch>
                        <a:fillRect/>
                      </a:stretch>
                    </p:blipFill>
                    <p:spPr bwMode="auto">
                      <a:xfrm>
                        <a:off x="886119" y="1527928"/>
                        <a:ext cx="7678738" cy="457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3590" name="Rectangle 6"/>
          <p:cNvSpPr>
            <a:spLocks noGrp="1" noChangeArrowheads="1"/>
          </p:cNvSpPr>
          <p:nvPr>
            <p:ph type="title" idx="4294967295"/>
          </p:nvPr>
        </p:nvSpPr>
        <p:spPr>
          <a:xfrm>
            <a:off x="723900" y="-88163"/>
            <a:ext cx="8229600" cy="1139825"/>
          </a:xfrm>
        </p:spPr>
        <p:txBody>
          <a:bodyPr anchor="b"/>
          <a:lstStyle/>
          <a:p>
            <a:r>
              <a:rPr lang="en-US" altLang="en-US" sz="3800" dirty="0"/>
              <a:t>(c) </a:t>
            </a:r>
            <a:r>
              <a:rPr lang="en-US" altLang="en-US" sz="3000" dirty="0"/>
              <a:t>Hybrid Methods: </a:t>
            </a:r>
            <a:r>
              <a:rPr lang="en-US" altLang="en-US" sz="3000" dirty="0" smtClean="0"/>
              <a:t>Randomizing </a:t>
            </a:r>
            <a:r>
              <a:rPr lang="en-US" altLang="en-US" sz="3000" dirty="0"/>
              <a:t>QMC Sequences</a:t>
            </a:r>
          </a:p>
        </p:txBody>
      </p:sp>
    </p:spTree>
    <p:extLst>
      <p:ext uri="{BB962C8B-B14F-4D97-AF65-F5344CB8AC3E}">
        <p14:creationId xmlns:p14="http://schemas.microsoft.com/office/powerpoint/2010/main" val="357062749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2557463" y="2090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aphicFrame>
        <p:nvGraphicFramePr>
          <p:cNvPr id="325635" name="Object 3"/>
          <p:cNvGraphicFramePr>
            <a:graphicFrameLocks noChangeAspect="1"/>
          </p:cNvGraphicFramePr>
          <p:nvPr>
            <p:extLst>
              <p:ext uri="{D42A27DB-BD31-4B8C-83A1-F6EECF244321}">
                <p14:modId xmlns:p14="http://schemas.microsoft.com/office/powerpoint/2010/main" val="97584799"/>
              </p:ext>
            </p:extLst>
          </p:nvPr>
        </p:nvGraphicFramePr>
        <p:xfrm>
          <a:off x="963636" y="1292257"/>
          <a:ext cx="7669213" cy="4572000"/>
        </p:xfrm>
        <a:graphic>
          <a:graphicData uri="http://schemas.openxmlformats.org/presentationml/2006/ole">
            <mc:AlternateContent xmlns:mc="http://schemas.openxmlformats.org/markup-compatibility/2006">
              <mc:Choice xmlns:v="urn:schemas-microsoft-com:vml" Requires="v">
                <p:oleObj spid="_x0000_s150536" r:id="rId4" imgW="4026408" imgH="7467600" progId="Word.Picture.8">
                  <p:embed/>
                </p:oleObj>
              </mc:Choice>
              <mc:Fallback>
                <p:oleObj r:id="rId4" imgW="4026408" imgH="7467600" progId="Word.Picture.8">
                  <p:embed/>
                  <p:pic>
                    <p:nvPicPr>
                      <p:cNvPr id="325635" name="Object 3"/>
                      <p:cNvPicPr>
                        <a:picLocks noChangeAspect="1" noChangeArrowheads="1"/>
                      </p:cNvPicPr>
                      <p:nvPr/>
                    </p:nvPicPr>
                    <p:blipFill>
                      <a:blip r:embed="rId5">
                        <a:extLst>
                          <a:ext uri="{28A0092B-C50C-407E-A947-70E740481C1C}">
                            <a14:useLocalDpi xmlns:a14="http://schemas.microsoft.com/office/drawing/2010/main" val="0"/>
                          </a:ext>
                        </a:extLst>
                      </a:blip>
                      <a:srcRect t="33691" b="34128"/>
                      <a:stretch>
                        <a:fillRect/>
                      </a:stretch>
                    </p:blipFill>
                    <p:spPr bwMode="auto">
                      <a:xfrm>
                        <a:off x="963636" y="1292257"/>
                        <a:ext cx="7669213"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5636" name="Rectangle 5"/>
          <p:cNvSpPr>
            <a:spLocks noGrp="1" noChangeArrowheads="1"/>
          </p:cNvSpPr>
          <p:nvPr>
            <p:ph type="title" idx="4294967295"/>
          </p:nvPr>
        </p:nvSpPr>
        <p:spPr>
          <a:xfrm>
            <a:off x="683443" y="-250088"/>
            <a:ext cx="8229600" cy="1139825"/>
          </a:xfrm>
        </p:spPr>
        <p:txBody>
          <a:bodyPr anchor="b"/>
          <a:lstStyle/>
          <a:p>
            <a:r>
              <a:rPr lang="en-US" altLang="en-US" sz="3800" dirty="0"/>
              <a:t>(c) </a:t>
            </a:r>
            <a:r>
              <a:rPr lang="en-US" altLang="en-US" sz="3000" dirty="0"/>
              <a:t>Hybrid Methods: </a:t>
            </a:r>
            <a:r>
              <a:rPr lang="en-US" altLang="en-US" sz="3000" dirty="0" smtClean="0"/>
              <a:t>Randomizing </a:t>
            </a:r>
            <a:r>
              <a:rPr lang="en-US" altLang="en-US" sz="3000" dirty="0"/>
              <a:t>QMC Sequences</a:t>
            </a:r>
          </a:p>
        </p:txBody>
      </p:sp>
    </p:spTree>
    <p:extLst>
      <p:ext uri="{BB962C8B-B14F-4D97-AF65-F5344CB8AC3E}">
        <p14:creationId xmlns:p14="http://schemas.microsoft.com/office/powerpoint/2010/main" val="331752155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Discrete</a:t>
            </a:r>
            <a:r>
              <a:rPr lang="en-US" dirty="0" smtClean="0"/>
              <a:t> Choice Models</a:t>
            </a:r>
            <a:endParaRPr lang="en-US" dirty="0"/>
          </a:p>
        </p:txBody>
      </p:sp>
      <p:sp>
        <p:nvSpPr>
          <p:cNvPr id="3" name="Content Placeholder 2"/>
          <p:cNvSpPr>
            <a:spLocks noGrp="1"/>
          </p:cNvSpPr>
          <p:nvPr>
            <p:ph sz="quarter" idx="1"/>
          </p:nvPr>
        </p:nvSpPr>
        <p:spPr/>
        <p:txBody>
          <a:bodyPr/>
          <a:lstStyle/>
          <a:p>
            <a:endParaRPr lang="en-US" dirty="0" smtClean="0"/>
          </a:p>
          <a:p>
            <a:endParaRPr lang="en-US" dirty="0"/>
          </a:p>
          <a:p>
            <a:r>
              <a:rPr lang="en-US" dirty="0" smtClean="0"/>
              <a:t>Discrete choice models can be used to understand and predict a decision maker’s choice of one discrete alternative from a choice set.</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07050406"/>
      </p:ext>
    </p:extLst>
  </p:cSld>
  <p:clrMapOvr>
    <a:masterClrMapping/>
  </p:clrMapOvr>
  <mc:AlternateContent xmlns:mc="http://schemas.openxmlformats.org/markup-compatibility/2006" xmlns:p14="http://schemas.microsoft.com/office/powerpoint/2010/main">
    <mc:Choice Requires="p14">
      <p:transition spd="slow" p14:dur="2000" advTm="22796"/>
    </mc:Choice>
    <mc:Fallback xmlns="">
      <p:transition spd="slow" advTm="2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2557463" y="2176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aphicFrame>
        <p:nvGraphicFramePr>
          <p:cNvPr id="327683" name="Object 3"/>
          <p:cNvGraphicFramePr>
            <a:graphicFrameLocks noChangeAspect="1"/>
          </p:cNvGraphicFramePr>
          <p:nvPr>
            <p:extLst>
              <p:ext uri="{D42A27DB-BD31-4B8C-83A1-F6EECF244321}">
                <p14:modId xmlns:p14="http://schemas.microsoft.com/office/powerpoint/2010/main" val="944926229"/>
              </p:ext>
            </p:extLst>
          </p:nvPr>
        </p:nvGraphicFramePr>
        <p:xfrm>
          <a:off x="875122" y="1342862"/>
          <a:ext cx="7669213" cy="4540250"/>
        </p:xfrm>
        <a:graphic>
          <a:graphicData uri="http://schemas.openxmlformats.org/presentationml/2006/ole">
            <mc:AlternateContent xmlns:mc="http://schemas.openxmlformats.org/markup-compatibility/2006">
              <mc:Choice xmlns:v="urn:schemas-microsoft-com:vml" Requires="v">
                <p:oleObj spid="_x0000_s151560" r:id="rId4" imgW="4026408" imgH="7467600" progId="Word.Picture.8">
                  <p:embed/>
                </p:oleObj>
              </mc:Choice>
              <mc:Fallback>
                <p:oleObj r:id="rId4" imgW="4026408" imgH="7467600" progId="Word.Picture.8">
                  <p:embed/>
                  <p:pic>
                    <p:nvPicPr>
                      <p:cNvPr id="327683" name="Object 3"/>
                      <p:cNvPicPr>
                        <a:picLocks noChangeAspect="1" noChangeArrowheads="1"/>
                      </p:cNvPicPr>
                      <p:nvPr/>
                    </p:nvPicPr>
                    <p:blipFill>
                      <a:blip r:embed="rId5">
                        <a:extLst>
                          <a:ext uri="{28A0092B-C50C-407E-A947-70E740481C1C}">
                            <a14:useLocalDpi xmlns:a14="http://schemas.microsoft.com/office/drawing/2010/main" val="0"/>
                          </a:ext>
                        </a:extLst>
                      </a:blip>
                      <a:srcRect t="68097"/>
                      <a:stretch>
                        <a:fillRect/>
                      </a:stretch>
                    </p:blipFill>
                    <p:spPr bwMode="auto">
                      <a:xfrm>
                        <a:off x="875122" y="1342862"/>
                        <a:ext cx="7669213" cy="454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684" name="Rectangle 5"/>
          <p:cNvSpPr>
            <a:spLocks noGrp="1" noChangeArrowheads="1"/>
          </p:cNvSpPr>
          <p:nvPr>
            <p:ph type="title" idx="4294967295"/>
          </p:nvPr>
        </p:nvSpPr>
        <p:spPr>
          <a:xfrm>
            <a:off x="664590" y="-146393"/>
            <a:ext cx="8229600" cy="1139825"/>
          </a:xfrm>
        </p:spPr>
        <p:txBody>
          <a:bodyPr anchor="b"/>
          <a:lstStyle/>
          <a:p>
            <a:r>
              <a:rPr lang="en-US" altLang="en-US" sz="3800" dirty="0"/>
              <a:t>(c) </a:t>
            </a:r>
            <a:r>
              <a:rPr lang="en-US" altLang="en-US" sz="3000" dirty="0"/>
              <a:t>Hybrid Methods: </a:t>
            </a:r>
            <a:r>
              <a:rPr lang="en-US" altLang="en-US" sz="3000" dirty="0" smtClean="0"/>
              <a:t>Randomizing </a:t>
            </a:r>
            <a:r>
              <a:rPr lang="en-US" altLang="en-US" sz="3000" dirty="0"/>
              <a:t>QMC Sequences</a:t>
            </a:r>
          </a:p>
        </p:txBody>
      </p:sp>
    </p:spTree>
    <p:extLst>
      <p:ext uri="{BB962C8B-B14F-4D97-AF65-F5344CB8AC3E}">
        <p14:creationId xmlns:p14="http://schemas.microsoft.com/office/powerpoint/2010/main" val="42299666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3"/>
          <p:cNvSpPr>
            <a:spLocks noGrp="1" noChangeArrowheads="1"/>
          </p:cNvSpPr>
          <p:nvPr>
            <p:ph type="body" idx="4294967295"/>
          </p:nvPr>
        </p:nvSpPr>
        <p:spPr>
          <a:xfrm>
            <a:off x="457200" y="1779309"/>
            <a:ext cx="8229600" cy="4530725"/>
          </a:xfrm>
        </p:spPr>
        <p:txBody>
          <a:bodyPr/>
          <a:lstStyle/>
          <a:p>
            <a:pPr>
              <a:spcAft>
                <a:spcPct val="10000"/>
              </a:spcAft>
            </a:pPr>
            <a:r>
              <a:rPr lang="en-US" altLang="en-US" dirty="0"/>
              <a:t>Focus  of  number  theoretical  work  on QMC  and  RQMC  sequences</a:t>
            </a:r>
          </a:p>
          <a:p>
            <a:pPr lvl="1">
              <a:spcAft>
                <a:spcPct val="10000"/>
              </a:spcAft>
            </a:pPr>
            <a:r>
              <a:rPr lang="en-US" altLang="en-US" dirty="0"/>
              <a:t>Evaluate  single  multidimensional  integral</a:t>
            </a:r>
          </a:p>
          <a:p>
            <a:pPr>
              <a:spcAft>
                <a:spcPct val="10000"/>
              </a:spcAft>
            </a:pPr>
            <a:r>
              <a:rPr lang="en-US" altLang="en-US" dirty="0"/>
              <a:t>Focus  of  model  estimation</a:t>
            </a:r>
          </a:p>
          <a:p>
            <a:pPr lvl="1">
              <a:spcAft>
                <a:spcPct val="10000"/>
              </a:spcAft>
            </a:pPr>
            <a:r>
              <a:rPr lang="en-US" altLang="en-US" dirty="0"/>
              <a:t>Evaluate  underlying  model  parameters</a:t>
            </a:r>
          </a:p>
          <a:p>
            <a:pPr lvl="1">
              <a:spcAft>
                <a:spcPct val="10000"/>
              </a:spcAft>
            </a:pPr>
            <a:r>
              <a:rPr lang="en-US" altLang="en-US" dirty="0"/>
              <a:t>Intent  is  to  estimate  model  parameters accurately,  not  expressly  on  evaluating  each integral  accurately</a:t>
            </a:r>
          </a:p>
        </p:txBody>
      </p:sp>
      <p:sp>
        <p:nvSpPr>
          <p:cNvPr id="329731" name="Rectangle 2"/>
          <p:cNvSpPr>
            <a:spLocks noGrp="1" noChangeArrowheads="1"/>
          </p:cNvSpPr>
          <p:nvPr>
            <p:ph type="title" idx="4294967295"/>
          </p:nvPr>
        </p:nvSpPr>
        <p:spPr>
          <a:xfrm>
            <a:off x="457200" y="211826"/>
            <a:ext cx="8229600" cy="1139825"/>
          </a:xfrm>
        </p:spPr>
        <p:txBody>
          <a:bodyPr anchor="b"/>
          <a:lstStyle/>
          <a:p>
            <a:r>
              <a:rPr lang="en-US" altLang="en-US" sz="3600" dirty="0"/>
              <a:t>Use  of  Randomized  QMC  in Model  Estimation</a:t>
            </a:r>
          </a:p>
        </p:txBody>
      </p:sp>
    </p:spTree>
    <p:extLst>
      <p:ext uri="{BB962C8B-B14F-4D97-AF65-F5344CB8AC3E}">
        <p14:creationId xmlns:p14="http://schemas.microsoft.com/office/powerpoint/2010/main" val="92888326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3"/>
          <p:cNvSpPr>
            <a:spLocks noGrp="1" noChangeArrowheads="1"/>
          </p:cNvSpPr>
          <p:nvPr>
            <p:ph type="body" idx="4294967295"/>
          </p:nvPr>
        </p:nvSpPr>
        <p:spPr>
          <a:xfrm>
            <a:off x="685800" y="1295400"/>
            <a:ext cx="7772400" cy="4876800"/>
          </a:xfrm>
        </p:spPr>
        <p:txBody>
          <a:bodyPr/>
          <a:lstStyle/>
          <a:p>
            <a:pPr>
              <a:spcAft>
                <a:spcPct val="10000"/>
              </a:spcAft>
            </a:pPr>
            <a:r>
              <a:rPr lang="en-US" altLang="en-US" sz="2800"/>
              <a:t>McFadden  (1989)  suggested  simulation techniques  using  the  PMC  method</a:t>
            </a:r>
          </a:p>
          <a:p>
            <a:pPr lvl="1">
              <a:spcAft>
                <a:spcPct val="10000"/>
              </a:spcAft>
            </a:pPr>
            <a:r>
              <a:rPr lang="en-US" altLang="en-US" sz="2400"/>
              <a:t>Evaluate  the  contribution  of  each observation  by  averaging  across  </a:t>
            </a:r>
            <a:r>
              <a:rPr lang="en-US" altLang="en-US" sz="2400" i="1">
                <a:latin typeface="Times New Roman" panose="02020603050405020304" pitchFamily="18" charset="0"/>
              </a:rPr>
              <a:t>N</a:t>
            </a:r>
            <a:r>
              <a:rPr lang="en-US" altLang="en-US" sz="2400"/>
              <a:t>  random draws</a:t>
            </a:r>
          </a:p>
          <a:p>
            <a:pPr lvl="1">
              <a:spcAft>
                <a:spcPct val="10000"/>
              </a:spcAft>
            </a:pPr>
            <a:r>
              <a:rPr lang="en-US" altLang="en-US" sz="2400" i="1">
                <a:latin typeface="Times New Roman" panose="02020603050405020304" pitchFamily="18" charset="0"/>
              </a:rPr>
              <a:t>N</a:t>
            </a:r>
            <a:r>
              <a:rPr lang="en-US" altLang="en-US" sz="2400"/>
              <a:t>  random  draws  are  independent  across observations</a:t>
            </a:r>
          </a:p>
          <a:p>
            <a:pPr lvl="1">
              <a:spcAft>
                <a:spcPct val="10000"/>
              </a:spcAft>
            </a:pPr>
            <a:r>
              <a:rPr lang="en-US" altLang="en-US" sz="2400"/>
              <a:t>Simulation  errors  in  evaluation  of  individual contributions  average  out</a:t>
            </a:r>
          </a:p>
          <a:p>
            <a:pPr lvl="1">
              <a:spcAft>
                <a:spcPct val="10000"/>
              </a:spcAft>
            </a:pPr>
            <a:r>
              <a:rPr lang="en-US" altLang="en-US" sz="2400"/>
              <a:t>Much  smaller  number  of  draws  needed  per  observation  than  necessary  for accurate  evaluation  of  individual contributions</a:t>
            </a:r>
          </a:p>
        </p:txBody>
      </p:sp>
    </p:spTree>
    <p:extLst>
      <p:ext uri="{BB962C8B-B14F-4D97-AF65-F5344CB8AC3E}">
        <p14:creationId xmlns:p14="http://schemas.microsoft.com/office/powerpoint/2010/main" val="31800979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3"/>
          <p:cNvSpPr>
            <a:spLocks noGrp="1" noChangeArrowheads="1"/>
          </p:cNvSpPr>
          <p:nvPr>
            <p:ph type="body" idx="4294967295"/>
          </p:nvPr>
        </p:nvSpPr>
        <p:spPr>
          <a:xfrm>
            <a:off x="600173" y="1028700"/>
            <a:ext cx="8001000" cy="5257800"/>
          </a:xfrm>
        </p:spPr>
        <p:txBody>
          <a:bodyPr/>
          <a:lstStyle/>
          <a:p>
            <a:r>
              <a:rPr lang="en-US" altLang="en-US" sz="2800" dirty="0"/>
              <a:t>Bhat  (1999)  proposed  a  simulation approach  for  choice  models  that  uses QMC  sequences</a:t>
            </a:r>
          </a:p>
          <a:p>
            <a:pPr lvl="1"/>
            <a:r>
              <a:rPr lang="en-US" altLang="en-US" sz="2200" dirty="0"/>
              <a:t>Generate  a  </a:t>
            </a:r>
            <a:r>
              <a:rPr lang="en-US" altLang="en-US" sz="2200" dirty="0" err="1"/>
              <a:t>Halton</a:t>
            </a:r>
            <a:r>
              <a:rPr lang="en-US" altLang="en-US" sz="2200" dirty="0"/>
              <a:t>  matrix  </a:t>
            </a:r>
            <a:r>
              <a:rPr lang="en-US" altLang="en-US" sz="2200" i="1" dirty="0">
                <a:latin typeface="Times New Roman" panose="02020603050405020304" pitchFamily="18" charset="0"/>
              </a:rPr>
              <a:t>Y</a:t>
            </a:r>
            <a:r>
              <a:rPr lang="en-US" altLang="en-US" sz="2200" dirty="0"/>
              <a:t>  of  size </a:t>
            </a:r>
            <a:r>
              <a:rPr lang="en-US" altLang="en-US" sz="2200" i="1" dirty="0">
                <a:latin typeface="Times New Roman" panose="02020603050405020304" pitchFamily="18" charset="0"/>
              </a:rPr>
              <a:t>G</a:t>
            </a:r>
            <a:r>
              <a:rPr lang="en-US" altLang="en-US" sz="2200" dirty="0"/>
              <a:t>  x  </a:t>
            </a:r>
            <a:r>
              <a:rPr lang="en-US" altLang="en-US" sz="2200" i="1" dirty="0">
                <a:latin typeface="Times New Roman" panose="02020603050405020304" pitchFamily="18" charset="0"/>
              </a:rPr>
              <a:t>K</a:t>
            </a:r>
            <a:r>
              <a:rPr lang="en-US" altLang="en-US" sz="2200" dirty="0"/>
              <a:t>, </a:t>
            </a:r>
            <a:r>
              <a:rPr lang="en-US" altLang="en-US" sz="2200" i="1" dirty="0">
                <a:latin typeface="Times New Roman" panose="02020603050405020304" pitchFamily="18" charset="0"/>
              </a:rPr>
              <a:t>G </a:t>
            </a:r>
            <a:r>
              <a:rPr lang="en-US" altLang="en-US" sz="2200" dirty="0"/>
              <a:t>= </a:t>
            </a:r>
            <a:r>
              <a:rPr lang="en-US" altLang="en-US" sz="2200" i="1" dirty="0">
                <a:latin typeface="Times New Roman" panose="02020603050405020304" pitchFamily="18" charset="0"/>
              </a:rPr>
              <a:t>N </a:t>
            </a:r>
            <a:r>
              <a:rPr lang="en-US" altLang="en-US" sz="2200" dirty="0"/>
              <a:t>*</a:t>
            </a:r>
            <a:r>
              <a:rPr lang="en-US" altLang="en-US" sz="2200" i="1" dirty="0">
                <a:latin typeface="Times New Roman" panose="02020603050405020304" pitchFamily="18" charset="0"/>
              </a:rPr>
              <a:t>Q</a:t>
            </a:r>
          </a:p>
          <a:p>
            <a:pPr lvl="1"/>
            <a:endParaRPr lang="en-US" altLang="en-US" sz="2200" dirty="0"/>
          </a:p>
          <a:p>
            <a:pPr lvl="1"/>
            <a:endParaRPr lang="en-US" altLang="en-US" sz="2200" dirty="0"/>
          </a:p>
          <a:p>
            <a:pPr lvl="1"/>
            <a:endParaRPr lang="en-US" altLang="en-US" sz="2200" dirty="0"/>
          </a:p>
          <a:p>
            <a:pPr lvl="1"/>
            <a:endParaRPr lang="en-US" altLang="en-US" sz="2200" dirty="0"/>
          </a:p>
          <a:p>
            <a:pPr lvl="1"/>
            <a:endParaRPr lang="en-US" altLang="en-US" sz="2200" dirty="0"/>
          </a:p>
          <a:p>
            <a:pPr lvl="1"/>
            <a:endParaRPr lang="en-US" altLang="en-US" sz="2200" dirty="0"/>
          </a:p>
          <a:p>
            <a:pPr lvl="1"/>
            <a:endParaRPr lang="en-US" altLang="en-US" sz="2200" dirty="0"/>
          </a:p>
          <a:p>
            <a:pPr lvl="1"/>
            <a:endParaRPr lang="en-US" altLang="en-US" sz="2200" dirty="0"/>
          </a:p>
          <a:p>
            <a:pPr lvl="1"/>
            <a:r>
              <a:rPr lang="en-US" altLang="en-US" sz="2200" dirty="0"/>
              <a:t>Evaluate  contribution  of  each  observation  by averaging  across</a:t>
            </a:r>
            <a:r>
              <a:rPr lang="en-US" altLang="en-US" sz="2200" i="1" dirty="0">
                <a:latin typeface="Times New Roman" panose="02020603050405020304" pitchFamily="18" charset="0"/>
              </a:rPr>
              <a:t>  N</a:t>
            </a:r>
            <a:r>
              <a:rPr lang="en-US" altLang="en-US" sz="2200" dirty="0"/>
              <a:t>  draws</a:t>
            </a:r>
            <a:endParaRPr lang="en-US" altLang="en-US" i="1" dirty="0">
              <a:latin typeface="Times New Roman" panose="02020603050405020304" pitchFamily="18" charset="0"/>
            </a:endParaRPr>
          </a:p>
        </p:txBody>
      </p:sp>
      <p:graphicFrame>
        <p:nvGraphicFramePr>
          <p:cNvPr id="333851" name="Group 27"/>
          <p:cNvGraphicFramePr>
            <a:graphicFrameLocks noGrp="1"/>
          </p:cNvGraphicFramePr>
          <p:nvPr/>
        </p:nvGraphicFramePr>
        <p:xfrm>
          <a:off x="3352800" y="2819400"/>
          <a:ext cx="2362200" cy="2560320"/>
        </p:xfrm>
        <a:graphic>
          <a:graphicData uri="http://schemas.openxmlformats.org/drawingml/2006/table">
            <a:tbl>
              <a:tblPr/>
              <a:tblGrid>
                <a:gridCol w="2362200">
                  <a:extLst>
                    <a:ext uri="{9D8B030D-6E8A-4147-A177-3AD203B41FA5}">
                      <a16:colId xmlns:a16="http://schemas.microsoft.com/office/drawing/2014/main" xmlns="" val="1555195598"/>
                    </a:ext>
                  </a:extLst>
                </a:gridCol>
              </a:tblGrid>
              <a:tr h="4191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10764582"/>
                  </a:ext>
                </a:extLst>
              </a:tr>
              <a:tr h="4191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039685933"/>
                  </a:ext>
                </a:extLst>
              </a:tr>
              <a:tr h="4191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dirty="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79999421"/>
                  </a:ext>
                </a:extLst>
              </a:tr>
              <a:tr h="4191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76118724"/>
                  </a:ext>
                </a:extLst>
              </a:tr>
              <a:tr h="3810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38486961"/>
                  </a:ext>
                </a:extLst>
              </a:tr>
              <a:tr h="419100">
                <a:tc>
                  <a:txBody>
                    <a:bodyPr/>
                    <a:lstStyle>
                      <a:lvl1pPr>
                        <a:spcBef>
                          <a:spcPct val="20000"/>
                        </a:spcBef>
                        <a:buClr>
                          <a:schemeClr val="accent1"/>
                        </a:buClr>
                        <a:buSzPct val="65000"/>
                        <a:buFont typeface="Wingdings" panose="05000000000000000000" pitchFamily="2" charset="2"/>
                        <a:defRPr sz="2600">
                          <a:solidFill>
                            <a:schemeClr val="tx1"/>
                          </a:solidFill>
                          <a:latin typeface="Garamond" panose="02020404030301010803" pitchFamily="18"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Garamond" panose="02020404030301010803" pitchFamily="18"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Garamond" panose="02020404030301010803" pitchFamily="18" charset="0"/>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200" b="0" i="0" u="none" strike="noStrike" cap="none" normalizeH="0" baseline="0" dirty="0" smtClean="0">
                        <a:ln>
                          <a:noFill/>
                        </a:ln>
                        <a:solidFill>
                          <a:schemeClr val="tx1"/>
                        </a:solidFill>
                        <a:effectLst/>
                        <a:latin typeface="Garamond" panose="02020404030301010803"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17756700"/>
                  </a:ext>
                </a:extLst>
              </a:tr>
            </a:tbl>
          </a:graphicData>
        </a:graphic>
      </p:graphicFrame>
      <p:grpSp>
        <p:nvGrpSpPr>
          <p:cNvPr id="333843" name="Group 110"/>
          <p:cNvGrpSpPr>
            <a:grpSpLocks/>
          </p:cNvGrpSpPr>
          <p:nvPr/>
        </p:nvGrpSpPr>
        <p:grpSpPr bwMode="auto">
          <a:xfrm>
            <a:off x="3352800" y="2438400"/>
            <a:ext cx="2362200" cy="381000"/>
            <a:chOff x="2016" y="1776"/>
            <a:chExt cx="1488" cy="240"/>
          </a:xfrm>
        </p:grpSpPr>
        <p:sp>
          <p:nvSpPr>
            <p:cNvPr id="333844" name="Line 111"/>
            <p:cNvSpPr>
              <a:spLocks noChangeShapeType="1"/>
            </p:cNvSpPr>
            <p:nvPr/>
          </p:nvSpPr>
          <p:spPr bwMode="auto">
            <a:xfrm>
              <a:off x="2928" y="192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3845" name="Line 112"/>
            <p:cNvSpPr>
              <a:spLocks noChangeShapeType="1"/>
            </p:cNvSpPr>
            <p:nvPr/>
          </p:nvSpPr>
          <p:spPr bwMode="auto">
            <a:xfrm rot="10776127">
              <a:off x="2016" y="1920"/>
              <a:ext cx="576"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3846" name="Rectangle 113"/>
            <p:cNvSpPr>
              <a:spLocks noChangeArrowheads="1"/>
            </p:cNvSpPr>
            <p:nvPr/>
          </p:nvSpPr>
          <p:spPr bwMode="auto">
            <a:xfrm>
              <a:off x="2544" y="1776"/>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K</a:t>
              </a:r>
            </a:p>
          </p:txBody>
        </p:sp>
      </p:grpSp>
      <p:sp>
        <p:nvSpPr>
          <p:cNvPr id="333847" name="Line 114"/>
          <p:cNvSpPr>
            <a:spLocks noChangeShapeType="1"/>
          </p:cNvSpPr>
          <p:nvPr/>
        </p:nvSpPr>
        <p:spPr bwMode="auto">
          <a:xfrm>
            <a:off x="3200400" y="3200400"/>
            <a:ext cx="0" cy="457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333848" name="Rectangle 115"/>
          <p:cNvSpPr>
            <a:spLocks noChangeArrowheads="1"/>
          </p:cNvSpPr>
          <p:nvPr/>
        </p:nvSpPr>
        <p:spPr bwMode="auto">
          <a:xfrm>
            <a:off x="2743199" y="3265209"/>
            <a:ext cx="381000" cy="47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a:t>
            </a:r>
          </a:p>
        </p:txBody>
      </p:sp>
      <p:sp>
        <p:nvSpPr>
          <p:cNvPr id="333849" name="Rectangle 116"/>
          <p:cNvSpPr>
            <a:spLocks noChangeArrowheads="1"/>
          </p:cNvSpPr>
          <p:nvPr/>
        </p:nvSpPr>
        <p:spPr bwMode="auto">
          <a:xfrm>
            <a:off x="2057400" y="3505200"/>
            <a:ext cx="53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Y</a:t>
            </a:r>
            <a:r>
              <a:rPr kumimoji="0" lang="en-US" altLang="en-US" sz="2400" b="0"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 </a:t>
            </a:r>
            <a:r>
              <a:rPr kumimoji="0" lang="en-US"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p>
        </p:txBody>
      </p:sp>
      <p:sp>
        <p:nvSpPr>
          <p:cNvPr id="333850" name="Rectangle 117"/>
          <p:cNvSpPr>
            <a:spLocks noChangeArrowheads="1"/>
          </p:cNvSpPr>
          <p:nvPr/>
        </p:nvSpPr>
        <p:spPr bwMode="auto">
          <a:xfrm>
            <a:off x="5791200" y="2819400"/>
            <a:ext cx="1905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Individual 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Individual 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Individual </a:t>
            </a:r>
            <a:r>
              <a:rPr kumimoji="0" lang="en-US" altLang="en-US" sz="24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Q</a:t>
            </a:r>
          </a:p>
        </p:txBody>
      </p:sp>
    </p:spTree>
    <p:extLst>
      <p:ext uri="{BB962C8B-B14F-4D97-AF65-F5344CB8AC3E}">
        <p14:creationId xmlns:p14="http://schemas.microsoft.com/office/powerpoint/2010/main" val="123423341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3"/>
          <p:cNvSpPr>
            <a:spLocks noGrp="1" noChangeArrowheads="1"/>
          </p:cNvSpPr>
          <p:nvPr>
            <p:ph type="body" idx="4294967295"/>
          </p:nvPr>
        </p:nvSpPr>
        <p:spPr/>
        <p:txBody>
          <a:bodyPr/>
          <a:lstStyle/>
          <a:p>
            <a:r>
              <a:rPr lang="en-US" altLang="en-US"/>
              <a:t>Two  advantages</a:t>
            </a:r>
          </a:p>
          <a:p>
            <a:pPr lvl="1"/>
            <a:r>
              <a:rPr lang="en-US" altLang="en-US"/>
              <a:t>Averaging  effect  across  observations is  stronger  than  when  using  PMC (see Train,  1999)</a:t>
            </a:r>
          </a:p>
          <a:p>
            <a:pPr lvl="1"/>
            <a:r>
              <a:rPr lang="en-US" altLang="en-US"/>
              <a:t>More  uniform  coverage  over integration  domain  for  each observation</a:t>
            </a:r>
          </a:p>
        </p:txBody>
      </p:sp>
    </p:spTree>
    <p:extLst>
      <p:ext uri="{BB962C8B-B14F-4D97-AF65-F5344CB8AC3E}">
        <p14:creationId xmlns:p14="http://schemas.microsoft.com/office/powerpoint/2010/main" val="67620266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2606511" y="-127540"/>
            <a:ext cx="8229600" cy="1139825"/>
          </a:xfrm>
        </p:spPr>
        <p:txBody>
          <a:bodyPr anchor="b"/>
          <a:lstStyle/>
          <a:p>
            <a:r>
              <a:rPr lang="en-US" altLang="en-US" dirty="0"/>
              <a:t>200 QMC draws</a:t>
            </a:r>
          </a:p>
        </p:txBody>
      </p:sp>
      <p:graphicFrame>
        <p:nvGraphicFramePr>
          <p:cNvPr id="337923" name="Object 5"/>
          <p:cNvGraphicFramePr>
            <a:graphicFrameLocks noGrp="1" noChangeAspect="1"/>
          </p:cNvGraphicFramePr>
          <p:nvPr>
            <p:ph idx="4294967295"/>
            <p:extLst>
              <p:ext uri="{D42A27DB-BD31-4B8C-83A1-F6EECF244321}">
                <p14:modId xmlns:p14="http://schemas.microsoft.com/office/powerpoint/2010/main" val="1713490329"/>
              </p:ext>
            </p:extLst>
          </p:nvPr>
        </p:nvGraphicFramePr>
        <p:xfrm>
          <a:off x="1104507" y="1012285"/>
          <a:ext cx="7011988" cy="5165725"/>
        </p:xfrm>
        <a:graphic>
          <a:graphicData uri="http://schemas.openxmlformats.org/presentationml/2006/ole">
            <mc:AlternateContent xmlns:mc="http://schemas.openxmlformats.org/markup-compatibility/2006">
              <mc:Choice xmlns:v="urn:schemas-microsoft-com:vml" Requires="v">
                <p:oleObj spid="_x0000_s152584" name="Chart" r:id="rId4" imgW="9547860" imgH="7033260" progId="Excel.Chart.8">
                  <p:embed/>
                </p:oleObj>
              </mc:Choice>
              <mc:Fallback>
                <p:oleObj name="Chart" r:id="rId4" imgW="9547860" imgH="7033260" progId="Excel.Chart.8">
                  <p:embed/>
                  <p:pic>
                    <p:nvPicPr>
                      <p:cNvPr id="33792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07" y="1012285"/>
                        <a:ext cx="7011988"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748486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idx="4294967295"/>
          </p:nvPr>
        </p:nvSpPr>
        <p:spPr>
          <a:xfrm>
            <a:off x="2644219" y="-118113"/>
            <a:ext cx="8229600" cy="1139825"/>
          </a:xfrm>
        </p:spPr>
        <p:txBody>
          <a:bodyPr anchor="b"/>
          <a:lstStyle/>
          <a:p>
            <a:r>
              <a:rPr lang="en-US" altLang="en-US" dirty="0"/>
              <a:t>400 QMC draws</a:t>
            </a:r>
          </a:p>
        </p:txBody>
      </p:sp>
      <p:graphicFrame>
        <p:nvGraphicFramePr>
          <p:cNvPr id="339971" name="Object 5"/>
          <p:cNvGraphicFramePr>
            <a:graphicFrameLocks noGrp="1" noChangeAspect="1"/>
          </p:cNvGraphicFramePr>
          <p:nvPr>
            <p:ph idx="4294967295"/>
            <p:extLst>
              <p:ext uri="{D42A27DB-BD31-4B8C-83A1-F6EECF244321}">
                <p14:modId xmlns:p14="http://schemas.microsoft.com/office/powerpoint/2010/main" val="1758593552"/>
              </p:ext>
            </p:extLst>
          </p:nvPr>
        </p:nvGraphicFramePr>
        <p:xfrm>
          <a:off x="1085654" y="1021712"/>
          <a:ext cx="7011988" cy="5165725"/>
        </p:xfrm>
        <a:graphic>
          <a:graphicData uri="http://schemas.openxmlformats.org/presentationml/2006/ole">
            <mc:AlternateContent xmlns:mc="http://schemas.openxmlformats.org/markup-compatibility/2006">
              <mc:Choice xmlns:v="urn:schemas-microsoft-com:vml" Requires="v">
                <p:oleObj spid="_x0000_s153608" name="Chart" r:id="rId4" imgW="9547860" imgH="7033260" progId="Excel.Chart.8">
                  <p:embed/>
                </p:oleObj>
              </mc:Choice>
              <mc:Fallback>
                <p:oleObj name="Chart" r:id="rId4" imgW="9547860" imgH="7033260" progId="Excel.Chart.8">
                  <p:embed/>
                  <p:pic>
                    <p:nvPicPr>
                      <p:cNvPr id="33997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654" y="1021712"/>
                        <a:ext cx="7011988"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87166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endParaRPr lang="en-US" altLang="en-US" dirty="0" smtClean="0">
              <a:solidFill>
                <a:srgbClr val="C00000"/>
              </a:solidFill>
            </a:endParaRPr>
          </a:p>
        </p:txBody>
      </p:sp>
      <p:sp>
        <p:nvSpPr>
          <p:cNvPr id="23555" name="Content Placeholder 2"/>
          <p:cNvSpPr>
            <a:spLocks noGrp="1"/>
          </p:cNvSpPr>
          <p:nvPr>
            <p:ph idx="1"/>
          </p:nvPr>
        </p:nvSpPr>
        <p:spPr/>
        <p:txBody>
          <a:bodyPr/>
          <a:lstStyle/>
          <a:p>
            <a:pPr algn="just"/>
            <a:r>
              <a:rPr lang="en-US" altLang="en-US" sz="2800" dirty="0" smtClean="0"/>
              <a:t>Mostly normal distribution used for mixing error structures</a:t>
            </a:r>
          </a:p>
          <a:p>
            <a:pPr algn="just"/>
            <a:endParaRPr lang="en-US" altLang="en-US" sz="2800" dirty="0" smtClean="0"/>
          </a:p>
          <a:p>
            <a:pPr algn="just"/>
            <a:r>
              <a:rPr lang="en-US" altLang="en-US" sz="2800" dirty="0" smtClean="0"/>
              <a:t>GEV kernel  </a:t>
            </a:r>
            <a:r>
              <a:rPr lang="en-US" altLang="en-US" sz="2800" dirty="0" smtClean="0">
                <a:sym typeface="Wingdings" panose="05000000000000000000" pitchFamily="2" charset="2"/>
              </a:rPr>
              <a:t> Normal error structure  Mixed GEV</a:t>
            </a:r>
          </a:p>
          <a:p>
            <a:pPr algn="just"/>
            <a:endParaRPr lang="en-US" altLang="en-US" sz="2800" dirty="0" smtClean="0">
              <a:sym typeface="Wingdings" panose="05000000000000000000" pitchFamily="2" charset="2"/>
            </a:endParaRPr>
          </a:p>
          <a:p>
            <a:pPr algn="just"/>
            <a:r>
              <a:rPr lang="en-US" altLang="en-US" sz="2800" dirty="0" smtClean="0">
                <a:sym typeface="Wingdings" panose="05000000000000000000" pitchFamily="2" charset="2"/>
              </a:rPr>
              <a:t>MNP Kernel  Normal error structure  MNP</a:t>
            </a:r>
          </a:p>
          <a:p>
            <a:pPr algn="just"/>
            <a:endParaRPr lang="en-US" altLang="en-US" sz="2800" dirty="0" smtClean="0">
              <a:sym typeface="Wingdings" panose="05000000000000000000" pitchFamily="2" charset="2"/>
            </a:endParaRPr>
          </a:p>
          <a:p>
            <a:pPr algn="just"/>
            <a:r>
              <a:rPr lang="en-US" altLang="en-US" sz="2800" dirty="0" smtClean="0">
                <a:sym typeface="Wingdings" panose="05000000000000000000" pitchFamily="2" charset="2"/>
              </a:rPr>
              <a:t>Estimation of models based on simulation techniques</a:t>
            </a:r>
            <a:endParaRPr lang="en-US" altLang="en-US" sz="2800" dirty="0" smtClean="0"/>
          </a:p>
        </p:txBody>
      </p:sp>
      <p:sp>
        <p:nvSpPr>
          <p:cNvPr id="23556"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663DF5-12B9-4C7E-A462-6F3628A039FF}" type="slidenum">
              <a:rPr lang="en-US" altLang="en-US">
                <a:solidFill>
                  <a:srgbClr val="898989"/>
                </a:solidFill>
                <a:latin typeface="Calibri" panose="020F0502020204030204" pitchFamily="34" charset="0"/>
              </a:rPr>
              <a:pPr eaLnBrk="1" hangingPunct="1"/>
              <a:t>57</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322999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solidFill>
                  <a:srgbClr val="C00000"/>
                </a:solidFill>
              </a:rPr>
              <a:t>MSL Inference Approach</a:t>
            </a:r>
          </a:p>
        </p:txBody>
      </p:sp>
      <p:sp>
        <p:nvSpPr>
          <p:cNvPr id="24579" name="Content Placeholder 2"/>
          <p:cNvSpPr>
            <a:spLocks noGrp="1"/>
          </p:cNvSpPr>
          <p:nvPr>
            <p:ph idx="1"/>
          </p:nvPr>
        </p:nvSpPr>
        <p:spPr/>
        <p:txBody>
          <a:bodyPr/>
          <a:lstStyle/>
          <a:p>
            <a:pPr algn="just"/>
            <a:r>
              <a:rPr lang="en-US" altLang="en-US" sz="2400" smtClean="0"/>
              <a:t>Desirable asymptotic properties critically predicated on # of simulation draws</a:t>
            </a:r>
          </a:p>
          <a:p>
            <a:pPr algn="just"/>
            <a:endParaRPr lang="en-US" altLang="en-US" sz="2400" smtClean="0"/>
          </a:p>
          <a:p>
            <a:pPr algn="just"/>
            <a:r>
              <a:rPr lang="en-US" altLang="en-US" sz="2400" smtClean="0"/>
              <a:t>For several practical situations, computational cost prohibitive to infeasible as # of dimensions of integration increase</a:t>
            </a:r>
          </a:p>
          <a:p>
            <a:pPr lvl="1" algn="just"/>
            <a:r>
              <a:rPr lang="en-US" altLang="en-US" sz="2000" smtClean="0"/>
              <a:t>Accuracy of simulation techniques decreases at medium to high dimensions</a:t>
            </a:r>
          </a:p>
          <a:p>
            <a:pPr lvl="1" algn="just"/>
            <a:r>
              <a:rPr lang="en-US" altLang="en-US" sz="2000" smtClean="0"/>
              <a:t>Simulation noise increases, convergence problems</a:t>
            </a:r>
          </a:p>
          <a:p>
            <a:pPr lvl="1" algn="just">
              <a:buFont typeface="Arial" panose="020B0604020202020204" pitchFamily="34" charset="0"/>
              <a:buNone/>
            </a:pPr>
            <a:endParaRPr lang="en-US" altLang="en-US" sz="2000" smtClean="0"/>
          </a:p>
          <a:p>
            <a:pPr algn="just"/>
            <a:r>
              <a:rPr lang="en-US" altLang="en-US" sz="2400" smtClean="0"/>
              <a:t>Another issue is the accuracy (or lack thereof) of the covariance matrix of MSL estimator</a:t>
            </a:r>
          </a:p>
        </p:txBody>
      </p:sp>
      <p:sp>
        <p:nvSpPr>
          <p:cNvPr id="24580"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F59850-6790-4D34-A3E3-E3B2B9EE071F}" type="slidenum">
              <a:rPr lang="en-US" altLang="en-US">
                <a:solidFill>
                  <a:srgbClr val="898989"/>
                </a:solidFill>
                <a:latin typeface="Calibri" panose="020F0502020204030204" pitchFamily="34" charset="0"/>
              </a:rPr>
              <a:pPr eaLnBrk="1" hangingPunct="1"/>
              <a:t>58</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82856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229600" cy="1143000"/>
          </a:xfrm>
        </p:spPr>
        <p:txBody>
          <a:bodyPr/>
          <a:lstStyle/>
          <a:p>
            <a:r>
              <a:rPr lang="en-US" altLang="en-US" smtClean="0">
                <a:solidFill>
                  <a:srgbClr val="C00000"/>
                </a:solidFill>
              </a:rPr>
              <a:t>Alternatives to MSL Approach</a:t>
            </a:r>
          </a:p>
        </p:txBody>
      </p:sp>
      <p:sp>
        <p:nvSpPr>
          <p:cNvPr id="25603" name="Content Placeholder 2"/>
          <p:cNvSpPr>
            <a:spLocks noGrp="1"/>
          </p:cNvSpPr>
          <p:nvPr>
            <p:ph idx="1"/>
          </p:nvPr>
        </p:nvSpPr>
        <p:spPr/>
        <p:txBody>
          <a:bodyPr/>
          <a:lstStyle/>
          <a:p>
            <a:r>
              <a:rPr lang="en-US" altLang="en-US" sz="2400" smtClean="0"/>
              <a:t>Traditional frequentist methods</a:t>
            </a:r>
          </a:p>
          <a:p>
            <a:pPr lvl="1"/>
            <a:r>
              <a:rPr lang="en-US" altLang="en-US" sz="2000" smtClean="0"/>
              <a:t>Classical GHK simulator and some of its variants (such as adaptive GHK)</a:t>
            </a:r>
          </a:p>
          <a:p>
            <a:pPr lvl="1"/>
            <a:r>
              <a:rPr lang="en-US" altLang="en-US" sz="2000" smtClean="0"/>
              <a:t>Sparse grid techniques and the variants proposed by Heiss and Winschel (2008, 2010)</a:t>
            </a:r>
          </a:p>
          <a:p>
            <a:pPr lvl="1"/>
            <a:r>
              <a:rPr lang="en-US" altLang="en-US" sz="2000" smtClean="0"/>
              <a:t>Quadrature proposed by Huguenin </a:t>
            </a:r>
            <a:r>
              <a:rPr lang="en-US" altLang="en-US" sz="2000" i="1" smtClean="0"/>
              <a:t>et al</a:t>
            </a:r>
            <a:r>
              <a:rPr lang="en-US" altLang="en-US" sz="2000" smtClean="0"/>
              <a:t>. (2009)</a:t>
            </a:r>
          </a:p>
          <a:p>
            <a:pPr lvl="1"/>
            <a:endParaRPr lang="en-US" altLang="en-US" sz="2000" smtClean="0"/>
          </a:p>
          <a:p>
            <a:r>
              <a:rPr lang="en-US" altLang="en-US" sz="2400" smtClean="0"/>
              <a:t>Analytic approximation based methods</a:t>
            </a:r>
          </a:p>
          <a:p>
            <a:pPr lvl="1"/>
            <a:r>
              <a:rPr lang="en-US" altLang="en-US" sz="2000" smtClean="0"/>
              <a:t>MACML (Bhat, 2011)</a:t>
            </a:r>
          </a:p>
          <a:p>
            <a:pPr lvl="1"/>
            <a:r>
              <a:rPr lang="en-US" altLang="en-US" sz="2000" smtClean="0"/>
              <a:t>Laplace transformation (Joe, 2008)</a:t>
            </a:r>
          </a:p>
          <a:p>
            <a:pPr lvl="1"/>
            <a:endParaRPr lang="en-US" altLang="en-US" sz="2000" smtClean="0"/>
          </a:p>
          <a:p>
            <a:r>
              <a:rPr lang="en-US" altLang="en-US" sz="2400" smtClean="0"/>
              <a:t>Bayesian Methods</a:t>
            </a:r>
          </a:p>
          <a:p>
            <a:pPr lvl="1"/>
            <a:r>
              <a:rPr lang="en-US" altLang="en-US" sz="2000" smtClean="0"/>
              <a:t>MCMC method.</a:t>
            </a:r>
          </a:p>
          <a:p>
            <a:endParaRPr lang="en-US" altLang="en-US" sz="2400" smtClean="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C3287D-CB01-4047-A18A-E2FC914FC67D}" type="slidenum">
              <a:rPr lang="en-US" altLang="en-US">
                <a:solidFill>
                  <a:srgbClr val="898989"/>
                </a:solidFill>
                <a:latin typeface="Calibri" panose="020F0502020204030204" pitchFamily="34" charset="0"/>
              </a:rPr>
              <a:pPr eaLnBrk="1" hangingPunct="1"/>
              <a:t>59</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76916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a:t>
            </a:r>
            <a:endParaRPr lang="en-US" dirty="0"/>
          </a:p>
        </p:txBody>
      </p:sp>
      <p:sp>
        <p:nvSpPr>
          <p:cNvPr id="3" name="Content Placeholder 2"/>
          <p:cNvSpPr>
            <a:spLocks noGrp="1"/>
          </p:cNvSpPr>
          <p:nvPr>
            <p:ph sz="quarter" idx="1"/>
          </p:nvPr>
        </p:nvSpPr>
        <p:spPr/>
        <p:txBody>
          <a:bodyPr/>
          <a:lstStyle/>
          <a:p>
            <a:r>
              <a:rPr lang="en-US" dirty="0" smtClean="0"/>
              <a:t>Consumer brand choice (Yogurt purchases)</a:t>
            </a:r>
            <a:endParaRPr lang="en-US" dirty="0"/>
          </a:p>
        </p:txBody>
      </p:sp>
      <p:pic>
        <p:nvPicPr>
          <p:cNvPr id="4" name="Picture 3" descr="C:\Users\caee-rp22687-la\Desktop\Images\yogu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588" y="1963738"/>
            <a:ext cx="4148137"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caee-rp22687-la\Desktop\Images\thinking ma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50" y="3702050"/>
            <a:ext cx="254635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2667000" y="3962400"/>
            <a:ext cx="15240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47779054"/>
      </p:ext>
    </p:extLst>
  </p:cSld>
  <p:clrMapOvr>
    <a:masterClrMapping/>
  </p:clrMapOvr>
  <mc:AlternateContent xmlns:mc="http://schemas.openxmlformats.org/markup-compatibility/2006" xmlns:p14="http://schemas.microsoft.com/office/powerpoint/2010/main">
    <mc:Choice Requires="p14">
      <p:transition spd="slow" p14:dur="2000" advTm="30273"/>
    </mc:Choice>
    <mc:Fallback xmlns="">
      <p:transition spd="slow" advTm="3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9031" x="6267450" y="4845050"/>
          <p14:tracePt t="10966" x="6267450" y="4851400"/>
          <p14:tracePt t="10976" x="6261100" y="4870450"/>
          <p14:tracePt t="10986" x="6254750" y="4883150"/>
          <p14:tracePt t="11004" x="6248400" y="4908550"/>
          <p14:tracePt t="11029" x="6242050" y="4921250"/>
          <p14:tracePt t="11054" x="6229350" y="4965700"/>
          <p14:tracePt t="11079" x="6223000" y="5003800"/>
          <p14:tracePt t="11104" x="6216650" y="5035550"/>
          <p14:tracePt t="11129" x="6216650" y="5054600"/>
          <p14:tracePt t="11154" x="6223000" y="5073650"/>
          <p14:tracePt t="11179" x="6261100" y="5086350"/>
          <p14:tracePt t="11204" x="6318250" y="5092700"/>
          <p14:tracePt t="11229" x="6350000" y="5092700"/>
          <p14:tracePt t="11254" x="6369050" y="5092700"/>
          <p14:tracePt t="11279" x="6419850" y="5092700"/>
          <p14:tracePt t="11306" x="6502400" y="5086350"/>
          <p14:tracePt t="11328" x="6584950" y="5073650"/>
          <p14:tracePt t="11354" x="6654800" y="5054600"/>
          <p14:tracePt t="11378" x="6699250" y="5041900"/>
          <p14:tracePt t="11404" x="6711950" y="5035550"/>
          <p14:tracePt t="11604" x="6711950" y="5029200"/>
          <p14:tracePt t="11614" x="6711950" y="5022850"/>
          <p14:tracePt t="11628" x="6711950" y="5003800"/>
          <p14:tracePt t="11628" x="6731000" y="4946650"/>
          <p14:tracePt t="11653" x="6743700" y="4883150"/>
          <p14:tracePt t="11678" x="6750050" y="4800600"/>
          <p14:tracePt t="11703" x="6750050" y="4762500"/>
          <p14:tracePt t="11728" x="6750050" y="4679950"/>
          <p14:tracePt t="11753" x="6743700" y="4578350"/>
          <p14:tracePt t="11778" x="6724650" y="4464050"/>
          <p14:tracePt t="11803" x="6711950" y="4394200"/>
          <p14:tracePt t="11827" x="6711950" y="4311650"/>
          <p14:tracePt t="11853" x="6711950" y="4267200"/>
          <p14:tracePt t="12104" x="6711950" y="4229100"/>
          <p14:tracePt t="12113" x="6692900" y="4191000"/>
          <p14:tracePt t="12126" x="6686550" y="4171950"/>
          <p14:tracePt t="12127" x="6635750" y="4140200"/>
          <p14:tracePt t="12152" x="6546850" y="4108450"/>
          <p14:tracePt t="12177" x="6451600" y="4108450"/>
          <p14:tracePt t="12202" x="6261100" y="4133850"/>
          <p14:tracePt t="12227" x="6146800" y="4171950"/>
          <p14:tracePt t="12252" x="5988050" y="4273550"/>
          <p14:tracePt t="12276" x="5956300" y="4318000"/>
          <p14:tracePt t="12302" x="5943600" y="4375150"/>
          <p14:tracePt t="12327" x="5981700" y="4406900"/>
          <p14:tracePt t="12352" x="6254750" y="4438650"/>
          <p14:tracePt t="12377" x="6496050" y="4438650"/>
          <p14:tracePt t="12401" x="6711950" y="4438650"/>
          <p14:tracePt t="12426" x="6985000" y="4375150"/>
          <p14:tracePt t="12451" x="7175500" y="4305300"/>
          <p14:tracePt t="12476" x="7512050" y="4044950"/>
          <p14:tracePt t="12501" x="7645400" y="3924300"/>
          <p14:tracePt t="12526" x="7734300" y="3765550"/>
          <p14:tracePt t="12551" x="7835900" y="3568700"/>
          <p14:tracePt t="12575" x="7835900" y="3441700"/>
          <p14:tracePt t="12603" x="7816850" y="3359150"/>
          <p14:tracePt t="12627" x="7721600" y="3270250"/>
          <p14:tracePt t="12651" x="7632700" y="3225800"/>
          <p14:tracePt t="12675" x="7512050" y="3206750"/>
          <p14:tracePt t="12700" x="7200900" y="3219450"/>
          <p14:tracePt t="12726" x="6870700" y="3282950"/>
          <p14:tracePt t="12726" x="6769100" y="3321050"/>
          <p14:tracePt t="12752" x="6470650" y="3486150"/>
          <p14:tracePt t="12776" x="6165850" y="3670300"/>
          <p14:tracePt t="12801" x="5867400" y="3975100"/>
          <p14:tracePt t="12825" x="5702300" y="4203700"/>
          <p14:tracePt t="12851" x="5657850" y="4413250"/>
          <p14:tracePt t="12875" x="5657850" y="4603750"/>
          <p14:tracePt t="12901" x="5727700" y="4673600"/>
          <p14:tracePt t="12925" x="5981700" y="4737100"/>
          <p14:tracePt t="12951" x="6197600" y="4743450"/>
          <p14:tracePt t="12975" x="6527800" y="4711700"/>
          <p14:tracePt t="13001" x="6737350" y="4616450"/>
          <p14:tracePt t="13025" x="7137400" y="4311650"/>
          <p14:tracePt t="13050" x="7327900" y="4095750"/>
          <p14:tracePt t="13075" x="7651750" y="3492500"/>
          <p14:tracePt t="13100" x="7727950" y="3263900"/>
          <p14:tracePt t="13125" x="7740650" y="3003550"/>
          <p14:tracePt t="13150" x="7645400" y="2863850"/>
          <p14:tracePt t="13175" x="7340600" y="2806700"/>
          <p14:tracePt t="13200" x="6946900" y="2889250"/>
          <p14:tracePt t="13224" x="6375400" y="3168650"/>
          <p14:tracePt t="13250" x="5657850" y="3695700"/>
          <p14:tracePt t="13275" x="5213350" y="4178300"/>
          <p14:tracePt t="13299" x="4794250" y="4851400"/>
          <p14:tracePt t="13324" x="4762500" y="5016500"/>
          <p14:tracePt t="13349" x="4794250" y="5156200"/>
          <p14:tracePt t="13375" x="4908550" y="5200650"/>
          <p14:tracePt t="13399" x="5226050" y="5226050"/>
          <p14:tracePt t="13424" x="5664200" y="5194300"/>
          <p14:tracePt t="13449" x="6153150" y="4997450"/>
          <p14:tracePt t="13474" x="6464300" y="4711700"/>
          <p14:tracePt t="13500" x="6680200" y="4349750"/>
          <p14:tracePt t="13526" x="6724650" y="4184650"/>
          <p14:tracePt t="13549" x="6724650" y="4076700"/>
          <p14:tracePt t="13574" x="6699250" y="4013200"/>
          <p14:tracePt t="13600" x="6673850" y="4006850"/>
          <p14:tracePt t="13625" x="6667500" y="4006850"/>
          <p14:tracePt t="13649" x="6623050" y="4038600"/>
          <p14:tracePt t="13674" x="6584950" y="4051300"/>
          <p14:tracePt t="13699" x="6584950" y="4057650"/>
          <p14:tracePt t="13724" x="6584950" y="4064000"/>
          <p14:tracePt t="13810" x="6578600" y="4070350"/>
          <p14:tracePt t="13821" x="6565900" y="4076700"/>
          <p14:tracePt t="13829" x="6553200" y="4083050"/>
          <p14:tracePt t="13839" x="6534150" y="4089400"/>
          <p14:tracePt t="13850" x="6432550" y="4152900"/>
          <p14:tracePt t="13874" x="6388100" y="4184650"/>
          <p14:tracePt t="13900" x="6330950" y="4229100"/>
          <p14:tracePt t="13925" x="6299200" y="4254500"/>
          <p14:tracePt t="13949" x="6292850" y="4305300"/>
          <p14:tracePt t="13973" x="6305550" y="4318000"/>
          <p14:tracePt t="13999" x="6381750" y="4330700"/>
          <p14:tracePt t="14023" x="6616700" y="4324350"/>
          <p14:tracePt t="14048" x="6826250" y="4273550"/>
          <p14:tracePt t="14073" x="7035800" y="4165600"/>
          <p14:tracePt t="14099" x="7118350" y="4057650"/>
          <p14:tracePt t="14123" x="7169150" y="3968750"/>
          <p14:tracePt t="14148" x="7175500" y="3924300"/>
          <p14:tracePt t="14174" x="7175500" y="3898900"/>
          <p14:tracePt t="14198" x="7169150" y="3886200"/>
          <p14:tracePt t="14223" x="7118350" y="3879850"/>
          <p14:tracePt t="14247" x="7067550" y="3892550"/>
          <p14:tracePt t="14273" x="6832600" y="4000500"/>
          <p14:tracePt t="14298" x="6673850" y="4070350"/>
          <p14:tracePt t="14322" x="6597650" y="4121150"/>
          <p14:tracePt t="14347" x="6527800" y="4171950"/>
          <p14:tracePt t="14372" x="6527800" y="4197350"/>
          <p14:tracePt t="14399" x="6521450" y="4235450"/>
          <p14:tracePt t="14423" x="6559550" y="4279900"/>
          <p14:tracePt t="14447" x="6673850" y="4311650"/>
          <p14:tracePt t="14472" x="6832600" y="4305300"/>
          <p14:tracePt t="14472" x="6927850" y="4273550"/>
          <p14:tracePt t="14498" x="7150100" y="4146550"/>
          <p14:tracePt t="14522" x="7277100" y="4000500"/>
          <p14:tracePt t="15405" x="0" y="0"/>
        </p14:tracePtLst>
        <p14:tracePtLst>
          <p14:tracePt t="24009" x="7277100" y="4000500"/>
          <p14:tracePt t="24026" x="7207250" y="4000500"/>
          <p14:tracePt t="24037" x="7054850" y="4013200"/>
          <p14:tracePt t="24047" x="6883400" y="4051300"/>
          <p14:tracePt t="24057" x="6661150" y="4083050"/>
          <p14:tracePt t="24087" x="6508750" y="4108450"/>
          <p14:tracePt t="24108" x="6273800" y="4159250"/>
          <p14:tracePt t="24138" x="6127750" y="4203700"/>
          <p14:tracePt t="24155" x="5924550" y="4273550"/>
          <p14:tracePt t="24180" x="5778500" y="4343400"/>
          <p14:tracePt t="24205" x="5657850" y="4425950"/>
          <p14:tracePt t="24230" x="5549900" y="4502150"/>
          <p14:tracePt t="24255" x="5473700" y="4559300"/>
          <p14:tracePt t="24280" x="5403850" y="4622800"/>
          <p14:tracePt t="24304" x="5353050" y="4673600"/>
          <p14:tracePt t="24329" x="5295900" y="4737100"/>
          <p14:tracePt t="24355" x="5226050" y="4762500"/>
          <p14:tracePt t="24524" x="5219700" y="4762500"/>
          <p14:tracePt t="24535" x="5187950" y="4787900"/>
          <p14:tracePt t="24535" x="5099050" y="4826000"/>
          <p14:tracePt t="24554" x="4648200" y="4902200"/>
          <p14:tracePt t="24579" x="4051300" y="4972050"/>
          <p14:tracePt t="24604" x="3568700" y="4972050"/>
          <p14:tracePt t="24628" x="2946400" y="4927600"/>
          <p14:tracePt t="24654" x="2673350" y="4908550"/>
          <p14:tracePt t="24679" x="2305050" y="4927600"/>
          <p14:tracePt t="24706" x="2127250" y="4953000"/>
          <p14:tracePt t="24728" x="1924050" y="4997450"/>
          <p14:tracePt t="24754" x="1847850" y="5054600"/>
          <p14:tracePt t="24754" x="1822450" y="5080000"/>
          <p14:tracePt t="24780" x="1746250" y="5175250"/>
          <p14:tracePt t="24804" x="1708150" y="5219700"/>
          <p14:tracePt t="24829" x="1670050" y="5289550"/>
          <p14:tracePt t="24853" x="1651000" y="5359400"/>
          <p14:tracePt t="24879" x="1670050" y="5454650"/>
          <p14:tracePt t="24903" x="1708150" y="5480050"/>
          <p14:tracePt t="24929" x="1847850" y="5473700"/>
          <p14:tracePt t="24953" x="2006600" y="5378450"/>
          <p14:tracePt t="24978" x="2305050" y="5181600"/>
          <p14:tracePt t="25003" x="2457450" y="4984750"/>
          <p14:tracePt t="25028" x="2489200" y="4895850"/>
          <p14:tracePt t="25053" x="2489200" y="4851400"/>
          <p14:tracePt t="25078" x="2463800" y="4838700"/>
          <p14:tracePt t="25103" x="2432050" y="4819650"/>
          <p14:tracePt t="25128" x="2413000" y="4819650"/>
          <p14:tracePt t="25153" x="2343150" y="4864100"/>
          <p14:tracePt t="25179" x="2324100" y="4895850"/>
          <p14:tracePt t="25203" x="2330450" y="4959350"/>
          <p14:tracePt t="25228" x="2387600" y="4984750"/>
          <p14:tracePt t="25252" x="2501900" y="4991100"/>
          <p14:tracePt t="25278" x="2540000" y="4978400"/>
          <p14:tracePt t="2540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solidFill>
                  <a:srgbClr val="C00000"/>
                </a:solidFill>
              </a:rPr>
              <a:t>MACML Approach</a:t>
            </a:r>
          </a:p>
        </p:txBody>
      </p:sp>
      <p:sp>
        <p:nvSpPr>
          <p:cNvPr id="30723" name="Content Placeholder 2"/>
          <p:cNvSpPr>
            <a:spLocks noGrp="1"/>
          </p:cNvSpPr>
          <p:nvPr>
            <p:ph idx="1"/>
          </p:nvPr>
        </p:nvSpPr>
        <p:spPr/>
        <p:txBody>
          <a:bodyPr/>
          <a:lstStyle/>
          <a:p>
            <a:r>
              <a:rPr lang="en-US" altLang="en-US" sz="2800" smtClean="0"/>
              <a:t>MACML estimation involves only univariate and bivariate cumulative normal distribution function evaluations</a:t>
            </a:r>
          </a:p>
          <a:p>
            <a:endParaRPr lang="en-US" altLang="en-US" sz="2800" smtClean="0"/>
          </a:p>
          <a:p>
            <a:r>
              <a:rPr lang="en-US" altLang="en-US" sz="2800" smtClean="0"/>
              <a:t>Allows estimation of model structures infeasible otherwise</a:t>
            </a:r>
          </a:p>
          <a:p>
            <a:endParaRPr lang="en-US" altLang="en-US" sz="2800" smtClean="0"/>
          </a:p>
          <a:p>
            <a:r>
              <a:rPr lang="en-US" altLang="en-US" sz="2800" smtClean="0"/>
              <a:t>MACML Basics</a:t>
            </a:r>
          </a:p>
        </p:txBody>
      </p:sp>
      <p:sp>
        <p:nvSpPr>
          <p:cNvPr id="26628"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93ACAB-82FE-4B48-805B-96DD795490CE}"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cxnSp>
        <p:nvCxnSpPr>
          <p:cNvPr id="6" name="Straight Arrow Connector 5"/>
          <p:cNvCxnSpPr/>
          <p:nvPr/>
        </p:nvCxnSpPr>
        <p:spPr>
          <a:xfrm flipV="1">
            <a:off x="3182938" y="4767263"/>
            <a:ext cx="7620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182938" y="5300663"/>
            <a:ext cx="7620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27" name="TextBox 8"/>
          <p:cNvSpPr txBox="1">
            <a:spLocks noChangeArrowheads="1"/>
          </p:cNvSpPr>
          <p:nvPr/>
        </p:nvSpPr>
        <p:spPr bwMode="auto">
          <a:xfrm>
            <a:off x="3962400" y="4538663"/>
            <a:ext cx="283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MVNCD Function evaluation</a:t>
            </a:r>
          </a:p>
        </p:txBody>
      </p:sp>
      <p:sp>
        <p:nvSpPr>
          <p:cNvPr id="30728" name="TextBox 9"/>
          <p:cNvSpPr txBox="1">
            <a:spLocks noChangeArrowheads="1"/>
          </p:cNvSpPr>
          <p:nvPr/>
        </p:nvSpPr>
        <p:spPr bwMode="auto">
          <a:xfrm>
            <a:off x="3962400" y="5486400"/>
            <a:ext cx="2478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CML Inference approach</a:t>
            </a:r>
          </a:p>
        </p:txBody>
      </p:sp>
    </p:spTree>
    <p:extLst>
      <p:ext uri="{BB962C8B-B14F-4D97-AF65-F5344CB8AC3E}">
        <p14:creationId xmlns:p14="http://schemas.microsoft.com/office/powerpoint/2010/main" val="21875165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49664" y="314888"/>
            <a:ext cx="184731" cy="369332"/>
          </a:xfrm>
          <a:prstGeom prst="rect">
            <a:avLst/>
          </a:prstGeom>
          <a:noFill/>
        </p:spPr>
        <p:txBody>
          <a:bodyPr wrap="none" rtlCol="0">
            <a:spAutoFit/>
          </a:bodyPr>
          <a:lstStyle/>
          <a:p>
            <a:pPr defTabSz="457200" fontAlgn="auto">
              <a:spcBef>
                <a:spcPts val="0"/>
              </a:spcBef>
              <a:spcAft>
                <a:spcPts val="0"/>
              </a:spcAft>
              <a:buClrTx/>
              <a:buSzTx/>
              <a:buFontTx/>
              <a:buNone/>
            </a:pPr>
            <a:endParaRPr lang="en-US" sz="1800" dirty="0">
              <a:solidFill>
                <a:prstClr val="black"/>
              </a:solidFill>
              <a:latin typeface="Calibri"/>
            </a:endParaRPr>
          </a:p>
        </p:txBody>
      </p:sp>
      <p:sp>
        <p:nvSpPr>
          <p:cNvPr id="11" name="Rectangle 10"/>
          <p:cNvSpPr/>
          <p:nvPr/>
        </p:nvSpPr>
        <p:spPr>
          <a:xfrm>
            <a:off x="0" y="6247463"/>
            <a:ext cx="9144000" cy="6105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a:solidFill>
                <a:prstClr val="white"/>
              </a:solidFill>
            </a:endParaRPr>
          </a:p>
        </p:txBody>
      </p:sp>
      <p:cxnSp>
        <p:nvCxnSpPr>
          <p:cNvPr id="17" name="Straight Connector 16"/>
          <p:cNvCxnSpPr/>
          <p:nvPr/>
        </p:nvCxnSpPr>
        <p:spPr>
          <a:xfrm flipV="1">
            <a:off x="581896" y="915443"/>
            <a:ext cx="8239979" cy="8197"/>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664" y="980728"/>
            <a:ext cx="3966413" cy="5169520"/>
          </a:xfrm>
          <a:prstGeom prst="rect">
            <a:avLst/>
          </a:prstGeom>
        </p:spPr>
      </p:pic>
    </p:spTree>
    <p:extLst>
      <p:ext uri="{BB962C8B-B14F-4D97-AF65-F5344CB8AC3E}">
        <p14:creationId xmlns:p14="http://schemas.microsoft.com/office/powerpoint/2010/main" val="1054822984"/>
      </p:ext>
    </p:extLst>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256961" y="174934"/>
            <a:ext cx="8229600" cy="1143000"/>
          </a:xfrm>
        </p:spPr>
        <p:txBody>
          <a:bodyPr/>
          <a:lstStyle/>
          <a:p>
            <a:r>
              <a:rPr lang="en-US" altLang="en-US" dirty="0" smtClean="0">
                <a:solidFill>
                  <a:srgbClr val="C00000"/>
                </a:solidFill>
              </a:rPr>
              <a:t>Panel MNP</a:t>
            </a:r>
            <a:endParaRPr lang="en-IN" altLang="en-US" dirty="0" smtClean="0">
              <a:solidFill>
                <a:srgbClr val="C00000"/>
              </a:solidFill>
            </a:endParaRPr>
          </a:p>
        </p:txBody>
      </p:sp>
      <p:sp>
        <p:nvSpPr>
          <p:cNvPr id="41987" name="Content Placeholder 2"/>
          <p:cNvSpPr>
            <a:spLocks noGrp="1"/>
          </p:cNvSpPr>
          <p:nvPr>
            <p:ph idx="1"/>
          </p:nvPr>
        </p:nvSpPr>
        <p:spPr>
          <a:xfrm>
            <a:off x="609600" y="1027521"/>
            <a:ext cx="8534400" cy="4525963"/>
          </a:xfrm>
        </p:spPr>
        <p:txBody>
          <a:bodyPr/>
          <a:lstStyle/>
          <a:p>
            <a:pPr algn="just"/>
            <a:r>
              <a:rPr lang="en-US" altLang="en-US" sz="2400" dirty="0" smtClean="0"/>
              <a:t>10 different datasets created for each covariance structure</a:t>
            </a:r>
          </a:p>
          <a:p>
            <a:pPr algn="just"/>
            <a:endParaRPr lang="en-US" altLang="en-US" sz="2400" dirty="0" smtClean="0"/>
          </a:p>
          <a:p>
            <a:pPr algn="just"/>
            <a:r>
              <a:rPr lang="en-US" altLang="en-US" sz="2400" dirty="0" smtClean="0"/>
              <a:t>5 choice occasions; 500 individuals; 5 alternatives; 5 random variables</a:t>
            </a:r>
          </a:p>
          <a:p>
            <a:pPr algn="just"/>
            <a:endParaRPr lang="en-US" altLang="en-US" sz="2400" dirty="0" smtClean="0"/>
          </a:p>
          <a:p>
            <a:pPr algn="just"/>
            <a:r>
              <a:rPr lang="en-US" altLang="en-US" sz="2400" dirty="0" smtClean="0"/>
              <a:t>The MSL and MACML estimation procedures are applied to each data set. </a:t>
            </a:r>
          </a:p>
          <a:p>
            <a:pPr algn="just"/>
            <a:endParaRPr lang="en-US" altLang="en-US" sz="2400" dirty="0" smtClean="0"/>
          </a:p>
          <a:p>
            <a:pPr algn="just"/>
            <a:r>
              <a:rPr lang="en-US" altLang="en-US" sz="2400" dirty="0" smtClean="0"/>
              <a:t>For the MSL approach, simulation error ignored</a:t>
            </a:r>
          </a:p>
          <a:p>
            <a:pPr algn="just"/>
            <a:endParaRPr lang="en-US" altLang="en-US" sz="2400" dirty="0" smtClean="0"/>
          </a:p>
          <a:p>
            <a:pPr algn="just"/>
            <a:r>
              <a:rPr lang="en-US" altLang="en-US" sz="2400" dirty="0" smtClean="0"/>
              <a:t>The MACML estimator is applied to each dataset 10 times with different permutations</a:t>
            </a:r>
          </a:p>
          <a:p>
            <a:pPr algn="just"/>
            <a:endParaRPr lang="en-IN" altLang="en-US" sz="2400" dirty="0" smtClean="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F65DA3-EAE6-4964-989B-D1B861DC2F70}" type="slidenum">
              <a:rPr lang="en-US" altLang="en-US">
                <a:solidFill>
                  <a:srgbClr val="898989"/>
                </a:solidFill>
                <a:latin typeface="Calibri" panose="020F0502020204030204" pitchFamily="34" charset="0"/>
              </a:rPr>
              <a:pPr eaLnBrk="1" hangingPunct="1"/>
              <a:t>62</a:t>
            </a:fld>
            <a:endParaRPr lang="en-US" altLang="en-US">
              <a:solidFill>
                <a:srgbClr val="898989"/>
              </a:solidFill>
              <a:latin typeface="Calibri" panose="020F0502020204030204" pitchFamily="34" charset="0"/>
            </a:endParaRPr>
          </a:p>
        </p:txBody>
      </p:sp>
      <p:sp>
        <p:nvSpPr>
          <p:cNvPr id="4198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alibri" panose="020F0502020204030204" pitchFamily="34" charset="0"/>
            </a:endParaRPr>
          </a:p>
        </p:txBody>
      </p:sp>
    </p:spTree>
    <p:extLst>
      <p:ext uri="{BB962C8B-B14F-4D97-AF65-F5344CB8AC3E}">
        <p14:creationId xmlns:p14="http://schemas.microsoft.com/office/powerpoint/2010/main" val="12928541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133600" y="221530"/>
            <a:ext cx="8839200" cy="1143000"/>
          </a:xfrm>
        </p:spPr>
        <p:txBody>
          <a:bodyPr/>
          <a:lstStyle/>
          <a:p>
            <a:r>
              <a:rPr lang="en-US" altLang="en-US" dirty="0" smtClean="0">
                <a:solidFill>
                  <a:srgbClr val="C00000"/>
                </a:solidFill>
              </a:rPr>
              <a:t>Panel MNP: Diagonal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11861275"/>
              </p:ext>
            </p:extLst>
          </p:nvPr>
        </p:nvGraphicFramePr>
        <p:xfrm>
          <a:off x="1219200" y="1828800"/>
          <a:ext cx="6629400" cy="2447926"/>
        </p:xfrm>
        <a:graphic>
          <a:graphicData uri="http://schemas.openxmlformats.org/drawingml/2006/table">
            <a:tbl>
              <a:tblPr/>
              <a:tblGrid>
                <a:gridCol w="26289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2019300">
                  <a:extLst>
                    <a:ext uri="{9D8B030D-6E8A-4147-A177-3AD203B41FA5}">
                      <a16:colId xmlns:a16="http://schemas.microsoft.com/office/drawing/2014/main" xmlns="" val="20002"/>
                    </a:ext>
                  </a:extLst>
                </a:gridCol>
              </a:tblGrid>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rPr>
                        <a:t>MSL-250 Halton Draws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rPr>
                        <a:t>MACML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Mean APB</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17.1%</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8.0%</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Mean Time for Convergence (min)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96.26</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12.35</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S.D. of Time for Convergence</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11.13</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3.01</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 of Runs Conveyed</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90%</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100%</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
        <p:nvSpPr>
          <p:cNvPr id="38945"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9501BC-F889-4EBC-8D96-119F35A4A52E}" type="slidenum">
              <a:rPr lang="en-US" altLang="en-US">
                <a:solidFill>
                  <a:srgbClr val="898989"/>
                </a:solidFill>
                <a:latin typeface="Calibri" panose="020F0502020204030204" pitchFamily="34" charset="0"/>
              </a:rPr>
              <a:pPr eaLnBrk="1" hangingPunct="1"/>
              <a:t>63</a:t>
            </a:fld>
            <a:endParaRPr lang="en-US" altLang="en-US">
              <a:solidFill>
                <a:srgbClr val="898989"/>
              </a:solidFill>
              <a:latin typeface="Calibri" panose="020F0502020204030204" pitchFamily="34" charset="0"/>
            </a:endParaRPr>
          </a:p>
        </p:txBody>
      </p:sp>
      <p:sp>
        <p:nvSpPr>
          <p:cNvPr id="43042" name="Rectangle 35"/>
          <p:cNvSpPr>
            <a:spLocks noChangeArrowheads="1"/>
          </p:cNvSpPr>
          <p:nvPr/>
        </p:nvSpPr>
        <p:spPr bwMode="auto">
          <a:xfrm>
            <a:off x="1371600" y="5334000"/>
            <a:ext cx="655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C00000"/>
                </a:solidFill>
              </a:rPr>
              <a:t>MSL-450 Halton Draws: APB 14.3% and Mean Time=186 mins</a:t>
            </a:r>
          </a:p>
        </p:txBody>
      </p:sp>
    </p:spTree>
    <p:extLst>
      <p:ext uri="{BB962C8B-B14F-4D97-AF65-F5344CB8AC3E}">
        <p14:creationId xmlns:p14="http://schemas.microsoft.com/office/powerpoint/2010/main" val="6874103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600985" y="493017"/>
            <a:ext cx="9753600" cy="1143000"/>
          </a:xfrm>
        </p:spPr>
        <p:txBody>
          <a:bodyPr/>
          <a:lstStyle/>
          <a:p>
            <a:r>
              <a:rPr lang="en-US" altLang="en-US" sz="4000" dirty="0" smtClean="0">
                <a:solidFill>
                  <a:srgbClr val="C00000"/>
                </a:solidFill>
              </a:rPr>
              <a:t>Panel MNP: Non-Diagonal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48410151"/>
              </p:ext>
            </p:extLst>
          </p:nvPr>
        </p:nvGraphicFramePr>
        <p:xfrm>
          <a:off x="1295400" y="1981200"/>
          <a:ext cx="6629400" cy="2447926"/>
        </p:xfrm>
        <a:graphic>
          <a:graphicData uri="http://schemas.openxmlformats.org/drawingml/2006/table">
            <a:tbl>
              <a:tblPr/>
              <a:tblGrid>
                <a:gridCol w="27051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943100">
                  <a:extLst>
                    <a:ext uri="{9D8B030D-6E8A-4147-A177-3AD203B41FA5}">
                      <a16:colId xmlns:a16="http://schemas.microsoft.com/office/drawing/2014/main" xmlns="" val="20002"/>
                    </a:ext>
                  </a:extLst>
                </a:gridCol>
              </a:tblGrid>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rPr>
                        <a:t>MSL-250 Halton Draws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FF"/>
                          </a:solidFill>
                          <a:effectLst/>
                          <a:latin typeface="Calibri" pitchFamily="34" charset="0"/>
                          <a:ea typeface="Calibri" pitchFamily="34" charset="0"/>
                          <a:cs typeface="Times New Roman" pitchFamily="18" charset="0"/>
                        </a:rPr>
                        <a:t>MACML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Mean APB</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17.8%</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10.6%</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Mean Time for Convergence (min)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192.65</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24.41</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S.D. of Time for Convergence</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52.31</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7.81</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 of Runs Conveyed</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Calibri" pitchFamily="34" charset="0"/>
                          <a:cs typeface="Times New Roman" pitchFamily="18" charset="0"/>
                        </a:rPr>
                        <a:t>50%</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100%</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
        <p:nvSpPr>
          <p:cNvPr id="39969"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8E11A3E-F33A-43F7-A827-4FE4C574147B}" type="slidenum">
              <a:rPr lang="en-US" altLang="en-US">
                <a:solidFill>
                  <a:srgbClr val="898989"/>
                </a:solidFill>
                <a:latin typeface="Calibri" panose="020F0502020204030204" pitchFamily="34" charset="0"/>
              </a:rPr>
              <a:pPr eaLnBrk="1" hangingPunct="1"/>
              <a:t>64</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54294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3209827" y="2760482"/>
            <a:ext cx="8229600" cy="1143000"/>
          </a:xfrm>
        </p:spPr>
        <p:txBody>
          <a:bodyPr/>
          <a:lstStyle/>
          <a:p>
            <a:r>
              <a:rPr lang="en-IN" altLang="en-US" dirty="0" smtClean="0"/>
              <a:t>Thank You!</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50248F-0E03-40F7-A1AC-FB72176F1C96}" type="slidenum">
              <a:rPr lang="en-US" altLang="en-US">
                <a:solidFill>
                  <a:srgbClr val="898989"/>
                </a:solidFill>
                <a:latin typeface="Calibri" panose="020F0502020204030204" pitchFamily="34" charset="0"/>
              </a:rPr>
              <a:pPr eaLnBrk="1" hangingPunct="1"/>
              <a:t>65</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759211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E1782E57-252F-4DED-906C-F5D1BFDBE3EF}" type="slidenum">
              <a:rPr lang="en-US" altLang="en-US" sz="800">
                <a:solidFill>
                  <a:srgbClr val="660066"/>
                </a:solidFill>
                <a:latin typeface="Arial" panose="020B0604020202020204" pitchFamily="34" charset="0"/>
              </a:rPr>
              <a:pPr eaLnBrk="1" hangingPunct="1"/>
              <a:t>66</a:t>
            </a:fld>
            <a:endParaRPr lang="en-US" altLang="en-US" sz="800">
              <a:solidFill>
                <a:srgbClr val="660066"/>
              </a:solidFill>
              <a:latin typeface="Arial" panose="020B0604020202020204" pitchFamily="34" charset="0"/>
            </a:endParaRPr>
          </a:p>
        </p:txBody>
      </p:sp>
      <p:sp>
        <p:nvSpPr>
          <p:cNvPr id="52227" name="Rectangle 2"/>
          <p:cNvSpPr>
            <a:spLocks noGrp="1" noChangeArrowheads="1"/>
          </p:cNvSpPr>
          <p:nvPr>
            <p:ph type="title"/>
          </p:nvPr>
        </p:nvSpPr>
        <p:spPr/>
        <p:txBody>
          <a:bodyPr/>
          <a:lstStyle/>
          <a:p>
            <a:pPr eaLnBrk="1" hangingPunct="1"/>
            <a:r>
              <a:rPr lang="en-US" altLang="en-US" b="1" smtClean="0">
                <a:solidFill>
                  <a:srgbClr val="660066"/>
                </a:solidFill>
              </a:rPr>
              <a:t>Binary Choice Models</a:t>
            </a:r>
            <a:endParaRPr lang="en-US" altLang="en-US" i="1" smtClean="0">
              <a:solidFill>
                <a:srgbClr val="660066"/>
              </a:solidFill>
            </a:endParaRPr>
          </a:p>
        </p:txBody>
      </p:sp>
      <p:sp>
        <p:nvSpPr>
          <p:cNvPr id="1145859" name="Rectangle 3"/>
          <p:cNvSpPr>
            <a:spLocks noGrp="1" noChangeArrowheads="1"/>
          </p:cNvSpPr>
          <p:nvPr>
            <p:ph type="body" idx="1"/>
          </p:nvPr>
        </p:nvSpPr>
        <p:spPr>
          <a:xfrm>
            <a:off x="523875" y="1676400"/>
            <a:ext cx="7896225" cy="2581275"/>
          </a:xfrm>
        </p:spPr>
        <p:txBody>
          <a:bodyPr/>
          <a:lstStyle/>
          <a:p>
            <a:pPr eaLnBrk="1" hangingPunct="1">
              <a:lnSpc>
                <a:spcPct val="80000"/>
              </a:lnSpc>
            </a:pPr>
            <a:r>
              <a:rPr lang="en-US" altLang="en-US" sz="1800" smtClean="0"/>
              <a:t>The choice set (</a:t>
            </a:r>
            <a:r>
              <a:rPr lang="en-US" altLang="en-US" sz="1800" i="1" smtClean="0"/>
              <a:t>C</a:t>
            </a:r>
            <a:r>
              <a:rPr lang="en-US" altLang="en-US" sz="1800" smtClean="0"/>
              <a:t>) contains only two alternatives.</a:t>
            </a:r>
          </a:p>
          <a:p>
            <a:pPr eaLnBrk="1" hangingPunct="1">
              <a:lnSpc>
                <a:spcPct val="80000"/>
              </a:lnSpc>
            </a:pPr>
            <a:endParaRPr lang="en-US" altLang="en-US" sz="1800" smtClean="0"/>
          </a:p>
          <a:p>
            <a:pPr lvl="1" eaLnBrk="1" hangingPunct="1">
              <a:lnSpc>
                <a:spcPct val="80000"/>
              </a:lnSpc>
            </a:pPr>
            <a:r>
              <a:rPr lang="en-US" altLang="en-US" sz="1600" smtClean="0"/>
              <a:t>Individual </a:t>
            </a:r>
            <a:r>
              <a:rPr lang="en-US" altLang="en-US" sz="1600" i="1" smtClean="0"/>
              <a:t>n</a:t>
            </a:r>
            <a:r>
              <a:rPr lang="en-US" altLang="en-US" sz="1600" smtClean="0"/>
              <a:t> chooses alternative </a:t>
            </a:r>
            <a:r>
              <a:rPr lang="en-US" altLang="en-US" sz="1600" i="1" smtClean="0"/>
              <a:t>i</a:t>
            </a:r>
            <a:r>
              <a:rPr lang="en-US" altLang="en-US" sz="1600" smtClean="0"/>
              <a:t> if and only if:</a:t>
            </a:r>
          </a:p>
          <a:p>
            <a:pPr eaLnBrk="1" hangingPunct="1">
              <a:lnSpc>
                <a:spcPct val="80000"/>
              </a:lnSpc>
            </a:pPr>
            <a:endParaRPr lang="en-US" altLang="en-US" sz="18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endParaRPr lang="en-US" altLang="en-US" sz="1600" smtClean="0"/>
          </a:p>
          <a:p>
            <a:pPr lvl="1" eaLnBrk="1" hangingPunct="1">
              <a:lnSpc>
                <a:spcPct val="80000"/>
              </a:lnSpc>
            </a:pPr>
            <a:r>
              <a:rPr lang="en-US" altLang="en-US" sz="1600" smtClean="0"/>
              <a:t>Since the analyst do not have full knowledge on decision making process:</a:t>
            </a:r>
            <a:endParaRPr lang="en-US" altLang="en-US" sz="1800" smtClean="0"/>
          </a:p>
          <a:p>
            <a:pPr lvl="1" eaLnBrk="1" hangingPunct="1">
              <a:lnSpc>
                <a:spcPct val="80000"/>
              </a:lnSpc>
              <a:buFont typeface="Wingdings" panose="05000000000000000000" pitchFamily="2" charset="2"/>
              <a:buNone/>
            </a:pPr>
            <a:endParaRPr lang="en-US" altLang="en-US" sz="1600" smtClean="0"/>
          </a:p>
        </p:txBody>
      </p:sp>
      <p:grpSp>
        <p:nvGrpSpPr>
          <p:cNvPr id="52229" name="Group 24"/>
          <p:cNvGrpSpPr>
            <a:grpSpLocks/>
          </p:cNvGrpSpPr>
          <p:nvPr/>
        </p:nvGrpSpPr>
        <p:grpSpPr bwMode="auto">
          <a:xfrm>
            <a:off x="7553325" y="2114550"/>
            <a:ext cx="1343025" cy="1343025"/>
            <a:chOff x="4758" y="1332"/>
            <a:chExt cx="846" cy="846"/>
          </a:xfrm>
        </p:grpSpPr>
        <p:pic>
          <p:nvPicPr>
            <p:cNvPr id="52236" name="Picture 10" descr="MCj043388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 y="1332"/>
              <a:ext cx="84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7" name="Text Box 20"/>
            <p:cNvSpPr txBox="1">
              <a:spLocks noChangeArrowheads="1"/>
            </p:cNvSpPr>
            <p:nvPr/>
          </p:nvSpPr>
          <p:spPr bwMode="auto">
            <a:xfrm>
              <a:off x="5322" y="1758"/>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j</a:t>
              </a:r>
            </a:p>
          </p:txBody>
        </p:sp>
      </p:grpSp>
      <p:grpSp>
        <p:nvGrpSpPr>
          <p:cNvPr id="52230" name="Group 23"/>
          <p:cNvGrpSpPr>
            <a:grpSpLocks/>
          </p:cNvGrpSpPr>
          <p:nvPr/>
        </p:nvGrpSpPr>
        <p:grpSpPr bwMode="auto">
          <a:xfrm>
            <a:off x="5810250" y="1962150"/>
            <a:ext cx="1371600" cy="1371600"/>
            <a:chOff x="3660" y="1236"/>
            <a:chExt cx="864" cy="864"/>
          </a:xfrm>
        </p:grpSpPr>
        <p:pic>
          <p:nvPicPr>
            <p:cNvPr id="52234" name="Picture 7" descr="MPj043932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 y="12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5" name="Text Box 21"/>
            <p:cNvSpPr txBox="1">
              <a:spLocks noChangeArrowheads="1"/>
            </p:cNvSpPr>
            <p:nvPr/>
          </p:nvSpPr>
          <p:spPr bwMode="auto">
            <a:xfrm>
              <a:off x="4224" y="1824"/>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i</a:t>
              </a:r>
            </a:p>
          </p:txBody>
        </p:sp>
      </p:grpSp>
      <p:graphicFrame>
        <p:nvGraphicFramePr>
          <p:cNvPr id="1145885" name="Object 29"/>
          <p:cNvGraphicFramePr>
            <a:graphicFrameLocks noChangeAspect="1"/>
          </p:cNvGraphicFramePr>
          <p:nvPr/>
        </p:nvGraphicFramePr>
        <p:xfrm>
          <a:off x="1771650" y="4533900"/>
          <a:ext cx="5454650" cy="1976438"/>
        </p:xfrm>
        <a:graphic>
          <a:graphicData uri="http://schemas.openxmlformats.org/presentationml/2006/ole">
            <mc:AlternateContent xmlns:mc="http://schemas.openxmlformats.org/markup-compatibility/2006">
              <mc:Choice xmlns:v="urn:schemas-microsoft-com:vml" Requires="v">
                <p:oleObj spid="_x0000_s52259" name="Equation" r:id="rId6" imgW="2032000" imgH="736600" progId="Equation.DSMT4">
                  <p:embed/>
                </p:oleObj>
              </mc:Choice>
              <mc:Fallback>
                <p:oleObj name="Equation" r:id="rId6" imgW="2032000" imgH="736600"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650" y="4533900"/>
                        <a:ext cx="5454650" cy="197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2" name="Object 30"/>
          <p:cNvGraphicFramePr>
            <a:graphicFrameLocks noChangeAspect="1"/>
          </p:cNvGraphicFramePr>
          <p:nvPr/>
        </p:nvGraphicFramePr>
        <p:xfrm>
          <a:off x="7224713" y="3251200"/>
          <a:ext cx="1919287" cy="520700"/>
        </p:xfrm>
        <a:graphic>
          <a:graphicData uri="http://schemas.openxmlformats.org/presentationml/2006/ole">
            <mc:AlternateContent xmlns:mc="http://schemas.openxmlformats.org/markup-compatibility/2006">
              <mc:Choice xmlns:v="urn:schemas-microsoft-com:vml" Requires="v">
                <p:oleObj spid="_x0000_s52260" name="Equation" r:id="rId8" imgW="888614" imgH="241195" progId="Equation.DSMT4">
                  <p:embed/>
                </p:oleObj>
              </mc:Choice>
              <mc:Fallback>
                <p:oleObj name="Equation" r:id="rId8" imgW="888614" imgH="241195" progId="Equation.DSMT4">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713" y="3251200"/>
                        <a:ext cx="1919287"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33" name="Object 31"/>
          <p:cNvGraphicFramePr>
            <a:graphicFrameLocks noChangeAspect="1"/>
          </p:cNvGraphicFramePr>
          <p:nvPr/>
        </p:nvGraphicFramePr>
        <p:xfrm>
          <a:off x="2403475" y="2824163"/>
          <a:ext cx="2917825" cy="749300"/>
        </p:xfrm>
        <a:graphic>
          <a:graphicData uri="http://schemas.openxmlformats.org/presentationml/2006/ole">
            <mc:AlternateContent xmlns:mc="http://schemas.openxmlformats.org/markup-compatibility/2006">
              <mc:Choice xmlns:v="urn:schemas-microsoft-com:vml" Requires="v">
                <p:oleObj spid="_x0000_s52261" name="Equation" r:id="rId10" imgW="939392" imgH="241195" progId="Equation.DSMT4">
                  <p:embed/>
                </p:oleObj>
              </mc:Choice>
              <mc:Fallback>
                <p:oleObj name="Equation" r:id="rId10" imgW="939392" imgH="241195" progId="Equation.DSMT4">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3475" y="2824163"/>
                        <a:ext cx="291782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45859">
                                            <p:txEl>
                                              <p:pRg st="9" end="9"/>
                                            </p:txEl>
                                          </p:spTgt>
                                        </p:tgtEl>
                                        <p:attrNameLst>
                                          <p:attrName>style.visibility</p:attrName>
                                        </p:attrNameLst>
                                      </p:cBhvr>
                                      <p:to>
                                        <p:strVal val="visible"/>
                                      </p:to>
                                    </p:set>
                                    <p:animEffect transition="in" filter="fade">
                                      <p:cBhvr>
                                        <p:cTn id="7" dur="1000"/>
                                        <p:tgtEl>
                                          <p:spTgt spid="1145859">
                                            <p:txEl>
                                              <p:pRg st="9" end="9"/>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45885"/>
                                        </p:tgtEl>
                                        <p:attrNameLst>
                                          <p:attrName>style.visibility</p:attrName>
                                        </p:attrNameLst>
                                      </p:cBhvr>
                                      <p:to>
                                        <p:strVal val="visible"/>
                                      </p:to>
                                    </p:set>
                                    <p:animEffect transition="in" filter="fade">
                                      <p:cBhvr>
                                        <p:cTn id="11" dur="1000"/>
                                        <p:tgtEl>
                                          <p:spTgt spid="1145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5CD3A6A8-6D24-4E7C-B94F-406B44A7B8CE}" type="slidenum">
              <a:rPr lang="en-US" altLang="en-US" sz="800">
                <a:solidFill>
                  <a:srgbClr val="660066"/>
                </a:solidFill>
                <a:latin typeface="Arial" panose="020B0604020202020204" pitchFamily="34" charset="0"/>
              </a:rPr>
              <a:pPr eaLnBrk="1" hangingPunct="1"/>
              <a:t>67</a:t>
            </a:fld>
            <a:endParaRPr lang="en-US" altLang="en-US" sz="800">
              <a:solidFill>
                <a:srgbClr val="660066"/>
              </a:solidFill>
              <a:latin typeface="Arial" panose="020B0604020202020204" pitchFamily="34" charset="0"/>
            </a:endParaRPr>
          </a:p>
        </p:txBody>
      </p:sp>
      <p:sp>
        <p:nvSpPr>
          <p:cNvPr id="53251"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50979" name="Rectangle 3"/>
          <p:cNvSpPr>
            <a:spLocks noGrp="1" noChangeArrowheads="1"/>
          </p:cNvSpPr>
          <p:nvPr>
            <p:ph type="body" idx="1"/>
          </p:nvPr>
        </p:nvSpPr>
        <p:spPr>
          <a:xfrm>
            <a:off x="739775" y="4949825"/>
            <a:ext cx="5445125" cy="854075"/>
          </a:xfrm>
        </p:spPr>
        <p:txBody>
          <a:bodyPr/>
          <a:lstStyle/>
          <a:p>
            <a:pPr eaLnBrk="1" hangingPunct="1">
              <a:lnSpc>
                <a:spcPct val="80000"/>
              </a:lnSpc>
            </a:pPr>
            <a:r>
              <a:rPr lang="en-US" altLang="en-US" sz="1800" smtClean="0"/>
              <a:t>Only differences in utility matters.</a:t>
            </a:r>
          </a:p>
          <a:p>
            <a:pPr eaLnBrk="1" hangingPunct="1">
              <a:lnSpc>
                <a:spcPct val="80000"/>
              </a:lnSpc>
            </a:pPr>
            <a:endParaRPr lang="en-US" altLang="en-US" sz="1800" smtClean="0"/>
          </a:p>
          <a:p>
            <a:pPr lvl="1" eaLnBrk="1" hangingPunct="1">
              <a:lnSpc>
                <a:spcPct val="80000"/>
              </a:lnSpc>
            </a:pPr>
            <a:r>
              <a:rPr lang="en-US" altLang="en-US" sz="1600" smtClean="0"/>
              <a:t>The absolute level of utility is irrelevant.</a:t>
            </a:r>
          </a:p>
        </p:txBody>
      </p:sp>
      <p:sp>
        <p:nvSpPr>
          <p:cNvPr id="53253" name="Rectangle 1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5325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3255" name="Rectangle 18"/>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aphicFrame>
        <p:nvGraphicFramePr>
          <p:cNvPr id="53256" name="Object 27"/>
          <p:cNvGraphicFramePr>
            <a:graphicFrameLocks noChangeAspect="1"/>
          </p:cNvGraphicFramePr>
          <p:nvPr/>
        </p:nvGraphicFramePr>
        <p:xfrm>
          <a:off x="717550" y="2889250"/>
          <a:ext cx="3238500" cy="647700"/>
        </p:xfrm>
        <a:graphic>
          <a:graphicData uri="http://schemas.openxmlformats.org/presentationml/2006/ole">
            <mc:AlternateContent xmlns:mc="http://schemas.openxmlformats.org/markup-compatibility/2006">
              <mc:Choice xmlns:v="urn:schemas-microsoft-com:vml" Requires="v">
                <p:oleObj spid="_x0000_s53297" name="Equation" r:id="rId4" imgW="1206500" imgH="241300" progId="Equation.DSMT4">
                  <p:embed/>
                </p:oleObj>
              </mc:Choice>
              <mc:Fallback>
                <p:oleObj name="Equation" r:id="rId4" imgW="1206500" imgH="241300" progId="Equation.DSMT4">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50" y="2889250"/>
                        <a:ext cx="3238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57" name="Group 28"/>
          <p:cNvGrpSpPr>
            <a:grpSpLocks/>
          </p:cNvGrpSpPr>
          <p:nvPr/>
        </p:nvGrpSpPr>
        <p:grpSpPr bwMode="auto">
          <a:xfrm>
            <a:off x="6169025" y="1568450"/>
            <a:ext cx="1343025" cy="1343025"/>
            <a:chOff x="4758" y="1332"/>
            <a:chExt cx="846" cy="846"/>
          </a:xfrm>
        </p:grpSpPr>
        <p:pic>
          <p:nvPicPr>
            <p:cNvPr id="53267" name="Picture 29" descr="MCj0433887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8" y="1332"/>
              <a:ext cx="84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8" name="Text Box 30"/>
            <p:cNvSpPr txBox="1">
              <a:spLocks noChangeArrowheads="1"/>
            </p:cNvSpPr>
            <p:nvPr/>
          </p:nvSpPr>
          <p:spPr bwMode="auto">
            <a:xfrm>
              <a:off x="5322" y="1758"/>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j</a:t>
              </a:r>
            </a:p>
          </p:txBody>
        </p:sp>
      </p:grpSp>
      <p:grpSp>
        <p:nvGrpSpPr>
          <p:cNvPr id="53258" name="Group 31"/>
          <p:cNvGrpSpPr>
            <a:grpSpLocks/>
          </p:cNvGrpSpPr>
          <p:nvPr/>
        </p:nvGrpSpPr>
        <p:grpSpPr bwMode="auto">
          <a:xfrm>
            <a:off x="1651000" y="1543050"/>
            <a:ext cx="1371600" cy="1371600"/>
            <a:chOff x="3660" y="1236"/>
            <a:chExt cx="864" cy="864"/>
          </a:xfrm>
        </p:grpSpPr>
        <p:pic>
          <p:nvPicPr>
            <p:cNvPr id="53265" name="Picture 32" descr="MPj0439329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0" y="12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6" name="Text Box 33"/>
            <p:cNvSpPr txBox="1">
              <a:spLocks noChangeArrowheads="1"/>
            </p:cNvSpPr>
            <p:nvPr/>
          </p:nvSpPr>
          <p:spPr bwMode="auto">
            <a:xfrm>
              <a:off x="4224" y="1824"/>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i</a:t>
              </a:r>
            </a:p>
          </p:txBody>
        </p:sp>
      </p:grpSp>
      <p:graphicFrame>
        <p:nvGraphicFramePr>
          <p:cNvPr id="53259" name="Object 34"/>
          <p:cNvGraphicFramePr>
            <a:graphicFrameLocks noChangeAspect="1"/>
          </p:cNvGraphicFramePr>
          <p:nvPr/>
        </p:nvGraphicFramePr>
        <p:xfrm>
          <a:off x="5494338" y="2965450"/>
          <a:ext cx="3103562" cy="647700"/>
        </p:xfrm>
        <a:graphic>
          <a:graphicData uri="http://schemas.openxmlformats.org/presentationml/2006/ole">
            <mc:AlternateContent xmlns:mc="http://schemas.openxmlformats.org/markup-compatibility/2006">
              <mc:Choice xmlns:v="urn:schemas-microsoft-com:vml" Requires="v">
                <p:oleObj spid="_x0000_s53298" name="Equation" r:id="rId8" imgW="1155700" imgH="241300" progId="Equation.DSMT4">
                  <p:embed/>
                </p:oleObj>
              </mc:Choice>
              <mc:Fallback>
                <p:oleObj name="Equation" r:id="rId8" imgW="1155700" imgH="241300" progId="Equation.DSMT4">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4338" y="2965450"/>
                        <a:ext cx="31035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0" name="Object 36"/>
          <p:cNvGraphicFramePr>
            <a:graphicFrameLocks noChangeAspect="1"/>
          </p:cNvGraphicFramePr>
          <p:nvPr/>
        </p:nvGraphicFramePr>
        <p:xfrm>
          <a:off x="274638" y="3752850"/>
          <a:ext cx="4022725" cy="647700"/>
        </p:xfrm>
        <a:graphic>
          <a:graphicData uri="http://schemas.openxmlformats.org/presentationml/2006/ole">
            <mc:AlternateContent xmlns:mc="http://schemas.openxmlformats.org/markup-compatibility/2006">
              <mc:Choice xmlns:v="urn:schemas-microsoft-com:vml" Requires="v">
                <p:oleObj spid="_x0000_s53299" name="Equation" r:id="rId10" imgW="1497950" imgH="241195" progId="Equation.DSMT4">
                  <p:embed/>
                </p:oleObj>
              </mc:Choice>
              <mc:Fallback>
                <p:oleObj name="Equation" r:id="rId10" imgW="1497950" imgH="241195" progId="Equation.DSMT4">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638" y="3752850"/>
                        <a:ext cx="402272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37"/>
          <p:cNvGraphicFramePr>
            <a:graphicFrameLocks noChangeAspect="1"/>
          </p:cNvGraphicFramePr>
          <p:nvPr/>
        </p:nvGraphicFramePr>
        <p:xfrm>
          <a:off x="5154613" y="3714750"/>
          <a:ext cx="3989387" cy="647700"/>
        </p:xfrm>
        <a:graphic>
          <a:graphicData uri="http://schemas.openxmlformats.org/presentationml/2006/ole">
            <mc:AlternateContent xmlns:mc="http://schemas.openxmlformats.org/markup-compatibility/2006">
              <mc:Choice xmlns:v="urn:schemas-microsoft-com:vml" Requires="v">
                <p:oleObj spid="_x0000_s53300" name="Equation" r:id="rId12" imgW="1485900" imgH="241300" progId="Equation.DSMT4">
                  <p:embed/>
                </p:oleObj>
              </mc:Choice>
              <mc:Fallback>
                <p:oleObj name="Equation" r:id="rId12" imgW="1485900" imgH="241300" progId="Equation.DSMT4">
                  <p:embed/>
                  <p:pic>
                    <p:nvPicPr>
                      <p:cNvPr id="0"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4613" y="3714750"/>
                        <a:ext cx="39893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1015" name="AutoShape 39"/>
          <p:cNvSpPr>
            <a:spLocks noChangeArrowheads="1"/>
          </p:cNvSpPr>
          <p:nvPr/>
        </p:nvSpPr>
        <p:spPr bwMode="auto">
          <a:xfrm>
            <a:off x="5080000" y="5080000"/>
            <a:ext cx="800100" cy="317500"/>
          </a:xfrm>
          <a:prstGeom prst="rightArrow">
            <a:avLst>
              <a:gd name="adj1" fmla="val 50000"/>
              <a:gd name="adj2" fmla="val 630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51017" name="Rectangle 41"/>
          <p:cNvSpPr>
            <a:spLocks noChangeArrowheads="1"/>
          </p:cNvSpPr>
          <p:nvPr/>
        </p:nvSpPr>
        <p:spPr bwMode="auto">
          <a:xfrm>
            <a:off x="6213475" y="4668838"/>
            <a:ext cx="2724150" cy="641350"/>
          </a:xfrm>
          <a:prstGeom prst="rect">
            <a:avLst/>
          </a:prstGeom>
          <a:solidFill>
            <a:srgbClr val="F3D1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800" b="1">
                <a:latin typeface="Arial" panose="020B0604020202020204" pitchFamily="34" charset="0"/>
              </a:rPr>
              <a:t>Overall scale of utility is irrelevant!</a:t>
            </a:r>
          </a:p>
        </p:txBody>
      </p:sp>
      <p:sp>
        <p:nvSpPr>
          <p:cNvPr id="1151018" name="Rectangle 42"/>
          <p:cNvSpPr>
            <a:spLocks noChangeArrowheads="1"/>
          </p:cNvSpPr>
          <p:nvPr/>
        </p:nvSpPr>
        <p:spPr bwMode="auto">
          <a:xfrm>
            <a:off x="5924550" y="5316538"/>
            <a:ext cx="3219450" cy="868362"/>
          </a:xfrm>
          <a:prstGeom prst="rect">
            <a:avLst/>
          </a:prstGeom>
          <a:solidFill>
            <a:srgbClr val="F3D1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700" b="1">
                <a:latin typeface="Arial" panose="020B0604020202020204" pitchFamily="34" charset="0"/>
              </a:rPr>
              <a:t>The alternative with the highest utility is the same no matter how utility is scaled.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animEffect transition="in" filter="fade">
                                      <p:cBhvr>
                                        <p:cTn id="7" dur="1000"/>
                                        <p:tgtEl>
                                          <p:spTgt spid="11509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0979">
                                            <p:txEl>
                                              <p:pRg st="2" end="2"/>
                                            </p:txEl>
                                          </p:spTgt>
                                        </p:tgtEl>
                                        <p:attrNameLst>
                                          <p:attrName>style.visibility</p:attrName>
                                        </p:attrNameLst>
                                      </p:cBhvr>
                                      <p:to>
                                        <p:strVal val="visible"/>
                                      </p:to>
                                    </p:set>
                                    <p:animEffect transition="in" filter="fade">
                                      <p:cBhvr>
                                        <p:cTn id="10" dur="1000"/>
                                        <p:tgtEl>
                                          <p:spTgt spid="115097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51015"/>
                                        </p:tgtEl>
                                        <p:attrNameLst>
                                          <p:attrName>style.visibility</p:attrName>
                                        </p:attrNameLst>
                                      </p:cBhvr>
                                      <p:to>
                                        <p:strVal val="visible"/>
                                      </p:to>
                                    </p:set>
                                    <p:animEffect transition="in" filter="fade">
                                      <p:cBhvr>
                                        <p:cTn id="15" dur="1000"/>
                                        <p:tgtEl>
                                          <p:spTgt spid="11510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51017"/>
                                        </p:tgtEl>
                                        <p:attrNameLst>
                                          <p:attrName>style.visibility</p:attrName>
                                        </p:attrNameLst>
                                      </p:cBhvr>
                                      <p:to>
                                        <p:strVal val="visible"/>
                                      </p:to>
                                    </p:set>
                                    <p:animEffect transition="in" filter="fade">
                                      <p:cBhvr>
                                        <p:cTn id="18" dur="1000"/>
                                        <p:tgtEl>
                                          <p:spTgt spid="1151017"/>
                                        </p:tgtEl>
                                      </p:cBhvr>
                                    </p:animEffect>
                                  </p:childTnLst>
                                </p:cTn>
                              </p:par>
                            </p:childTnLst>
                          </p:cTn>
                        </p:par>
                        <p:par>
                          <p:cTn id="19" fill="hold" nodeType="afterGroup">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51018"/>
                                        </p:tgtEl>
                                        <p:attrNameLst>
                                          <p:attrName>style.visibility</p:attrName>
                                        </p:attrNameLst>
                                      </p:cBhvr>
                                      <p:to>
                                        <p:strVal val="visible"/>
                                      </p:to>
                                    </p:set>
                                    <p:animEffect transition="in" filter="fade">
                                      <p:cBhvr>
                                        <p:cTn id="22" dur="1000"/>
                                        <p:tgtEl>
                                          <p:spTgt spid="115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979" grpId="0" build="p"/>
      <p:bldP spid="1151015" grpId="0" animBg="1"/>
      <p:bldP spid="1151017" grpId="0" animBg="1"/>
      <p:bldP spid="11510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2A77184B-F943-40C4-A18B-88B454959EAF}" type="slidenum">
              <a:rPr lang="en-US" altLang="en-US" sz="800">
                <a:solidFill>
                  <a:srgbClr val="660066"/>
                </a:solidFill>
                <a:latin typeface="Arial" panose="020B0604020202020204" pitchFamily="34" charset="0"/>
              </a:rPr>
              <a:pPr eaLnBrk="1" hangingPunct="1"/>
              <a:t>68</a:t>
            </a:fld>
            <a:endParaRPr lang="en-US" altLang="en-US" sz="800">
              <a:solidFill>
                <a:srgbClr val="660066"/>
              </a:solidFill>
              <a:latin typeface="Arial" panose="020B0604020202020204" pitchFamily="34" charset="0"/>
            </a:endParaRPr>
          </a:p>
        </p:txBody>
      </p:sp>
      <p:sp>
        <p:nvSpPr>
          <p:cNvPr id="54275"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54276" name="Rectangle 3"/>
          <p:cNvSpPr>
            <a:spLocks noGrp="1" noChangeArrowheads="1"/>
          </p:cNvSpPr>
          <p:nvPr>
            <p:ph type="body" idx="1"/>
          </p:nvPr>
        </p:nvSpPr>
        <p:spPr>
          <a:xfrm>
            <a:off x="600075" y="5445125"/>
            <a:ext cx="7896225" cy="815975"/>
          </a:xfrm>
        </p:spPr>
        <p:txBody>
          <a:bodyPr/>
          <a:lstStyle/>
          <a:p>
            <a:pPr eaLnBrk="1" hangingPunct="1"/>
            <a:r>
              <a:rPr lang="en-US" altLang="en-US" sz="1800" smtClean="0"/>
              <a:t>Adding/subtracting a constant to/from both utilities does </a:t>
            </a:r>
            <a:r>
              <a:rPr lang="en-US" altLang="en-US" sz="1800" b="1" smtClean="0"/>
              <a:t>not affect the choice probabilities;</a:t>
            </a:r>
            <a:r>
              <a:rPr lang="en-US" altLang="en-US" sz="1800" smtClean="0"/>
              <a:t> only shifts the functions </a:t>
            </a:r>
            <a:r>
              <a:rPr lang="en-US" altLang="en-US" sz="1800" i="1" smtClean="0"/>
              <a:t>V</a:t>
            </a:r>
            <a:r>
              <a:rPr lang="en-US" altLang="en-US" sz="1800" i="1" baseline="-25000" smtClean="0"/>
              <a:t>in</a:t>
            </a:r>
            <a:r>
              <a:rPr lang="en-US" altLang="en-US" sz="1800" i="1" smtClean="0"/>
              <a:t> and V</a:t>
            </a:r>
            <a:r>
              <a:rPr lang="en-US" altLang="en-US" sz="1800" i="1" baseline="-25000" smtClean="0"/>
              <a:t>jn</a:t>
            </a:r>
            <a:r>
              <a:rPr lang="en-US" altLang="en-US" sz="1800" smtClean="0"/>
              <a:t> .</a:t>
            </a:r>
          </a:p>
          <a:p>
            <a:pPr eaLnBrk="1" hangingPunct="1"/>
            <a:endParaRPr lang="en-US" altLang="en-US" sz="1800" smtClean="0"/>
          </a:p>
          <a:p>
            <a:pPr lvl="1" eaLnBrk="1" hangingPunct="1"/>
            <a:endParaRPr lang="en-US" altLang="en-US" sz="1600" smtClean="0"/>
          </a:p>
        </p:txBody>
      </p:sp>
      <p:sp>
        <p:nvSpPr>
          <p:cNvPr id="54277" name="Rectangle 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5427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4279"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pSp>
        <p:nvGrpSpPr>
          <p:cNvPr id="54280" name="Group 8"/>
          <p:cNvGrpSpPr>
            <a:grpSpLocks/>
          </p:cNvGrpSpPr>
          <p:nvPr/>
        </p:nvGrpSpPr>
        <p:grpSpPr bwMode="auto">
          <a:xfrm>
            <a:off x="6169025" y="1568450"/>
            <a:ext cx="1343025" cy="1343025"/>
            <a:chOff x="4758" y="1332"/>
            <a:chExt cx="846" cy="846"/>
          </a:xfrm>
        </p:grpSpPr>
        <p:pic>
          <p:nvPicPr>
            <p:cNvPr id="54285" name="Picture 9" descr="MCj043388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 y="1332"/>
              <a:ext cx="84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6" name="Text Box 10"/>
            <p:cNvSpPr txBox="1">
              <a:spLocks noChangeArrowheads="1"/>
            </p:cNvSpPr>
            <p:nvPr/>
          </p:nvSpPr>
          <p:spPr bwMode="auto">
            <a:xfrm>
              <a:off x="5322" y="1758"/>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j</a:t>
              </a:r>
            </a:p>
          </p:txBody>
        </p:sp>
      </p:grpSp>
      <p:grpSp>
        <p:nvGrpSpPr>
          <p:cNvPr id="54281" name="Group 11"/>
          <p:cNvGrpSpPr>
            <a:grpSpLocks/>
          </p:cNvGrpSpPr>
          <p:nvPr/>
        </p:nvGrpSpPr>
        <p:grpSpPr bwMode="auto">
          <a:xfrm>
            <a:off x="1651000" y="1543050"/>
            <a:ext cx="1371600" cy="1371600"/>
            <a:chOff x="3660" y="1236"/>
            <a:chExt cx="864" cy="864"/>
          </a:xfrm>
        </p:grpSpPr>
        <p:pic>
          <p:nvPicPr>
            <p:cNvPr id="54283" name="Picture 12" descr="MPj043932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 y="12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4" name="Text Box 13"/>
            <p:cNvSpPr txBox="1">
              <a:spLocks noChangeArrowheads="1"/>
            </p:cNvSpPr>
            <p:nvPr/>
          </p:nvSpPr>
          <p:spPr bwMode="auto">
            <a:xfrm>
              <a:off x="4224" y="1824"/>
              <a:ext cx="27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latin typeface="Arial" panose="020B0604020202020204" pitchFamily="34" charset="0"/>
                </a:rPr>
                <a:t>i</a:t>
              </a:r>
            </a:p>
          </p:txBody>
        </p:sp>
      </p:grpSp>
      <p:graphicFrame>
        <p:nvGraphicFramePr>
          <p:cNvPr id="54282" name="Object 15"/>
          <p:cNvGraphicFramePr>
            <a:graphicFrameLocks noChangeAspect="1"/>
          </p:cNvGraphicFramePr>
          <p:nvPr/>
        </p:nvGraphicFramePr>
        <p:xfrm>
          <a:off x="1450975" y="3168650"/>
          <a:ext cx="6067425" cy="1943100"/>
        </p:xfrm>
        <a:graphic>
          <a:graphicData uri="http://schemas.openxmlformats.org/presentationml/2006/ole">
            <mc:AlternateContent xmlns:mc="http://schemas.openxmlformats.org/markup-compatibility/2006">
              <mc:Choice xmlns:v="urn:schemas-microsoft-com:vml" Requires="v">
                <p:oleObj spid="_x0000_s54294" name="Equation" r:id="rId6" imgW="2260600" imgH="723900" progId="Equation.DSMT4">
                  <p:embed/>
                </p:oleObj>
              </mc:Choice>
              <mc:Fallback>
                <p:oleObj name="Equation" r:id="rId6" imgW="2260600" imgH="723900"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0975" y="3168650"/>
                        <a:ext cx="6067425"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7B4DFC19-8308-4102-AB56-CBAE91DA1F23}" type="slidenum">
              <a:rPr lang="en-US" altLang="en-US" sz="800">
                <a:solidFill>
                  <a:srgbClr val="660066"/>
                </a:solidFill>
                <a:latin typeface="Arial" panose="020B0604020202020204" pitchFamily="34" charset="0"/>
              </a:rPr>
              <a:pPr eaLnBrk="1" hangingPunct="1"/>
              <a:t>69</a:t>
            </a:fld>
            <a:endParaRPr lang="en-US" altLang="en-US" sz="800">
              <a:solidFill>
                <a:srgbClr val="660066"/>
              </a:solidFill>
              <a:latin typeface="Arial" panose="020B0604020202020204" pitchFamily="34" charset="0"/>
            </a:endParaRPr>
          </a:p>
        </p:txBody>
      </p:sp>
      <p:sp>
        <p:nvSpPr>
          <p:cNvPr id="55299"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57123" name="Rectangle 3"/>
          <p:cNvSpPr>
            <a:spLocks noGrp="1" noChangeArrowheads="1"/>
          </p:cNvSpPr>
          <p:nvPr>
            <p:ph type="body" idx="1"/>
          </p:nvPr>
        </p:nvSpPr>
        <p:spPr>
          <a:xfrm>
            <a:off x="558800" y="1092200"/>
            <a:ext cx="8023225" cy="4895850"/>
          </a:xfrm>
        </p:spPr>
        <p:txBody>
          <a:bodyPr/>
          <a:lstStyle/>
          <a:p>
            <a:pPr eaLnBrk="1" hangingPunct="1">
              <a:lnSpc>
                <a:spcPct val="80000"/>
              </a:lnSpc>
            </a:pPr>
            <a:r>
              <a:rPr lang="en-US" altLang="en-US" sz="1800" smtClean="0"/>
              <a:t>The mathematical form of a discrete choice model is determined by the assumptions made regarding the error terms of the utility function for each alternative.</a:t>
            </a:r>
          </a:p>
          <a:p>
            <a:pPr eaLnBrk="1" hangingPunct="1">
              <a:lnSpc>
                <a:spcPct val="80000"/>
              </a:lnSpc>
            </a:pPr>
            <a:endParaRPr lang="en-US" altLang="en-US" sz="1800" smtClean="0"/>
          </a:p>
          <a:p>
            <a:pPr eaLnBrk="1" hangingPunct="1">
              <a:lnSpc>
                <a:spcPct val="80000"/>
              </a:lnSpc>
            </a:pPr>
            <a:r>
              <a:rPr lang="en-US" altLang="en-US" sz="1800" smtClean="0"/>
              <a:t>Specific assumptions in binary choice models:</a:t>
            </a:r>
          </a:p>
          <a:p>
            <a:pPr eaLnBrk="1" hangingPunct="1">
              <a:lnSpc>
                <a:spcPct val="80000"/>
              </a:lnSpc>
            </a:pPr>
            <a:endParaRPr lang="en-US" altLang="en-US" sz="1800" smtClean="0"/>
          </a:p>
          <a:p>
            <a:pPr lvl="1" eaLnBrk="1" hangingPunct="1">
              <a:lnSpc>
                <a:spcPct val="80000"/>
              </a:lnSpc>
            </a:pPr>
            <a:r>
              <a:rPr lang="en-US" altLang="en-US" sz="1600" smtClean="0"/>
              <a:t>Error terms are  identically and independently distributed across decision makers</a:t>
            </a:r>
          </a:p>
          <a:p>
            <a:pPr lvl="1" eaLnBrk="1" hangingPunct="1">
              <a:lnSpc>
                <a:spcPct val="80000"/>
              </a:lnSpc>
            </a:pPr>
            <a:endParaRPr lang="en-US" altLang="en-US" sz="1600" smtClean="0"/>
          </a:p>
          <a:p>
            <a:pPr lvl="1" eaLnBrk="1" hangingPunct="1">
              <a:lnSpc>
                <a:spcPct val="80000"/>
              </a:lnSpc>
            </a:pPr>
            <a:r>
              <a:rPr lang="en-US" altLang="en-US" sz="1600" smtClean="0"/>
              <a:t>Error terms are identically and independently distributed across alternatives</a:t>
            </a:r>
          </a:p>
          <a:p>
            <a:pPr lvl="1" eaLnBrk="1" hangingPunct="1">
              <a:lnSpc>
                <a:spcPct val="80000"/>
              </a:lnSpc>
            </a:pPr>
            <a:endParaRPr lang="en-US" altLang="en-US" sz="1600" smtClean="0"/>
          </a:p>
          <a:p>
            <a:pPr lvl="1" eaLnBrk="1" hangingPunct="1">
              <a:lnSpc>
                <a:spcPct val="80000"/>
              </a:lnSpc>
            </a:pPr>
            <a:r>
              <a:rPr lang="en-US" altLang="en-US" sz="1600" smtClean="0"/>
              <a:t>Assumptions above not needed really in binary case, but convenient when extending to multinomial logit case; also variances and covariance, even if present, cannot be identified (detail, not to worry now)</a:t>
            </a:r>
          </a:p>
          <a:p>
            <a:pPr lvl="1" eaLnBrk="1" hangingPunct="1">
              <a:lnSpc>
                <a:spcPct val="80000"/>
              </a:lnSpc>
            </a:pPr>
            <a:endParaRPr lang="en-US" altLang="en-US" sz="1800" smtClean="0"/>
          </a:p>
          <a:p>
            <a:pPr lvl="2" eaLnBrk="1" hangingPunct="1">
              <a:lnSpc>
                <a:spcPct val="80000"/>
              </a:lnSpc>
            </a:pPr>
            <a:endParaRPr lang="en-US" altLang="en-US" sz="1400" smtClean="0"/>
          </a:p>
          <a:p>
            <a:pPr eaLnBrk="1" hangingPunct="1">
              <a:lnSpc>
                <a:spcPct val="80000"/>
              </a:lnSpc>
            </a:pPr>
            <a:r>
              <a:rPr lang="en-US" altLang="en-US" sz="1800" smtClean="0"/>
              <a:t>Two common assumptions for error distributions in the statistical and modeling literature:</a:t>
            </a:r>
          </a:p>
          <a:p>
            <a:pPr eaLnBrk="1" hangingPunct="1">
              <a:lnSpc>
                <a:spcPct val="80000"/>
              </a:lnSpc>
            </a:pPr>
            <a:endParaRPr lang="en-US" altLang="en-US" sz="1800" smtClean="0"/>
          </a:p>
          <a:p>
            <a:pPr lvl="1" eaLnBrk="1" hangingPunct="1">
              <a:lnSpc>
                <a:spcPct val="80000"/>
              </a:lnSpc>
            </a:pPr>
            <a:r>
              <a:rPr lang="en-US" altLang="en-US" sz="1600" smtClean="0"/>
              <a:t>Error terms are normal distributed	    </a:t>
            </a:r>
            <a:r>
              <a:rPr lang="en-US" altLang="en-US" sz="1600" b="1" smtClean="0"/>
              <a:t>Binary probit</a:t>
            </a:r>
          </a:p>
          <a:p>
            <a:pPr lvl="1" eaLnBrk="1" hangingPunct="1">
              <a:lnSpc>
                <a:spcPct val="80000"/>
              </a:lnSpc>
            </a:pPr>
            <a:endParaRPr lang="en-US" altLang="en-US" sz="1600" smtClean="0"/>
          </a:p>
          <a:p>
            <a:pPr lvl="1" eaLnBrk="1" hangingPunct="1">
              <a:lnSpc>
                <a:spcPct val="80000"/>
              </a:lnSpc>
            </a:pPr>
            <a:r>
              <a:rPr lang="en-US" altLang="en-US" sz="1600" smtClean="0"/>
              <a:t>Error terms are extreme-value (or Gumbel) distributed	     </a:t>
            </a:r>
            <a:r>
              <a:rPr lang="en-US" altLang="en-US" sz="1600" b="1" smtClean="0"/>
              <a:t>Binary logit</a:t>
            </a:r>
          </a:p>
        </p:txBody>
      </p:sp>
      <p:sp>
        <p:nvSpPr>
          <p:cNvPr id="55301" name="Rectangle 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5530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5303"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1157130" name="AutoShape 10"/>
          <p:cNvSpPr>
            <a:spLocks noChangeArrowheads="1"/>
          </p:cNvSpPr>
          <p:nvPr/>
        </p:nvSpPr>
        <p:spPr bwMode="auto">
          <a:xfrm>
            <a:off x="4570413" y="5694363"/>
            <a:ext cx="622300" cy="177800"/>
          </a:xfrm>
          <a:prstGeom prst="rightArrow">
            <a:avLst>
              <a:gd name="adj1" fmla="val 50000"/>
              <a:gd name="adj2" fmla="val 875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57131" name="AutoShape 11"/>
          <p:cNvSpPr>
            <a:spLocks noChangeArrowheads="1"/>
          </p:cNvSpPr>
          <p:nvPr/>
        </p:nvSpPr>
        <p:spPr bwMode="auto">
          <a:xfrm>
            <a:off x="6426200" y="6161088"/>
            <a:ext cx="622300" cy="177800"/>
          </a:xfrm>
          <a:prstGeom prst="rightArrow">
            <a:avLst>
              <a:gd name="adj1" fmla="val 50000"/>
              <a:gd name="adj2" fmla="val 875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57123">
                                            <p:txEl>
                                              <p:pRg st="2" end="2"/>
                                            </p:txEl>
                                          </p:spTgt>
                                        </p:tgtEl>
                                        <p:attrNameLst>
                                          <p:attrName>style.visibility</p:attrName>
                                        </p:attrNameLst>
                                      </p:cBhvr>
                                      <p:to>
                                        <p:strVal val="visible"/>
                                      </p:to>
                                    </p:set>
                                    <p:animEffect transition="in" filter="fade">
                                      <p:cBhvr>
                                        <p:cTn id="7" dur="1000"/>
                                        <p:tgtEl>
                                          <p:spTgt spid="11571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57123">
                                            <p:txEl>
                                              <p:pRg st="4" end="4"/>
                                            </p:txEl>
                                          </p:spTgt>
                                        </p:tgtEl>
                                        <p:attrNameLst>
                                          <p:attrName>style.visibility</p:attrName>
                                        </p:attrNameLst>
                                      </p:cBhvr>
                                      <p:to>
                                        <p:strVal val="visible"/>
                                      </p:to>
                                    </p:set>
                                    <p:animEffect transition="in" filter="fade">
                                      <p:cBhvr>
                                        <p:cTn id="10" dur="1000"/>
                                        <p:tgtEl>
                                          <p:spTgt spid="115712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57123">
                                            <p:txEl>
                                              <p:pRg st="6" end="6"/>
                                            </p:txEl>
                                          </p:spTgt>
                                        </p:tgtEl>
                                        <p:attrNameLst>
                                          <p:attrName>style.visibility</p:attrName>
                                        </p:attrNameLst>
                                      </p:cBhvr>
                                      <p:to>
                                        <p:strVal val="visible"/>
                                      </p:to>
                                    </p:set>
                                    <p:animEffect transition="in" filter="fade">
                                      <p:cBhvr>
                                        <p:cTn id="13" dur="1000"/>
                                        <p:tgtEl>
                                          <p:spTgt spid="115712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57123">
                                            <p:txEl>
                                              <p:pRg st="8" end="8"/>
                                            </p:txEl>
                                          </p:spTgt>
                                        </p:tgtEl>
                                        <p:attrNameLst>
                                          <p:attrName>style.visibility</p:attrName>
                                        </p:attrNameLst>
                                      </p:cBhvr>
                                      <p:to>
                                        <p:strVal val="visible"/>
                                      </p:to>
                                    </p:set>
                                    <p:animEffect transition="in" filter="fade">
                                      <p:cBhvr>
                                        <p:cTn id="16" dur="2000"/>
                                        <p:tgtEl>
                                          <p:spTgt spid="115712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57123">
                                            <p:txEl>
                                              <p:pRg st="8" end="8"/>
                                            </p:txEl>
                                          </p:spTgt>
                                        </p:tgtEl>
                                        <p:attrNameLst>
                                          <p:attrName>style.visibility</p:attrName>
                                        </p:attrNameLst>
                                      </p:cBhvr>
                                      <p:to>
                                        <p:strVal val="visible"/>
                                      </p:to>
                                    </p:set>
                                    <p:animEffect transition="in" filter="fade">
                                      <p:cBhvr>
                                        <p:cTn id="19" dur="1000"/>
                                        <p:tgtEl>
                                          <p:spTgt spid="1157123">
                                            <p:txEl>
                                              <p:pRg st="8" end="8"/>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157123">
                                            <p:txEl>
                                              <p:pRg st="11" end="11"/>
                                            </p:txEl>
                                          </p:spTgt>
                                        </p:tgtEl>
                                        <p:attrNameLst>
                                          <p:attrName>style.visibility</p:attrName>
                                        </p:attrNameLst>
                                      </p:cBhvr>
                                      <p:to>
                                        <p:strVal val="visible"/>
                                      </p:to>
                                    </p:set>
                                    <p:animEffect transition="in" filter="fade">
                                      <p:cBhvr>
                                        <p:cTn id="24" dur="1000"/>
                                        <p:tgtEl>
                                          <p:spTgt spid="1157123">
                                            <p:txEl>
                                              <p:pRg st="11" end="1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157123">
                                            <p:txEl>
                                              <p:pRg st="13" end="13"/>
                                            </p:txEl>
                                          </p:spTgt>
                                        </p:tgtEl>
                                        <p:attrNameLst>
                                          <p:attrName>style.visibility</p:attrName>
                                        </p:attrNameLst>
                                      </p:cBhvr>
                                      <p:to>
                                        <p:strVal val="visible"/>
                                      </p:to>
                                    </p:set>
                                    <p:animEffect transition="in" filter="fade">
                                      <p:cBhvr>
                                        <p:cTn id="29" dur="1000"/>
                                        <p:tgtEl>
                                          <p:spTgt spid="1157123">
                                            <p:txEl>
                                              <p:pRg st="13" end="1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57130"/>
                                        </p:tgtEl>
                                        <p:attrNameLst>
                                          <p:attrName>style.visibility</p:attrName>
                                        </p:attrNameLst>
                                      </p:cBhvr>
                                      <p:to>
                                        <p:strVal val="visible"/>
                                      </p:to>
                                    </p:set>
                                    <p:animEffect transition="in" filter="fade">
                                      <p:cBhvr>
                                        <p:cTn id="32" dur="1000"/>
                                        <p:tgtEl>
                                          <p:spTgt spid="11571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157123">
                                            <p:txEl>
                                              <p:pRg st="15" end="15"/>
                                            </p:txEl>
                                          </p:spTgt>
                                        </p:tgtEl>
                                        <p:attrNameLst>
                                          <p:attrName>style.visibility</p:attrName>
                                        </p:attrNameLst>
                                      </p:cBhvr>
                                      <p:to>
                                        <p:strVal val="visible"/>
                                      </p:to>
                                    </p:set>
                                    <p:animEffect transition="in" filter="fade">
                                      <p:cBhvr>
                                        <p:cTn id="37" dur="1000"/>
                                        <p:tgtEl>
                                          <p:spTgt spid="1157123">
                                            <p:txEl>
                                              <p:pRg st="15" end="1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57131"/>
                                        </p:tgtEl>
                                        <p:attrNameLst>
                                          <p:attrName>style.visibility</p:attrName>
                                        </p:attrNameLst>
                                      </p:cBhvr>
                                      <p:to>
                                        <p:strVal val="visible"/>
                                      </p:to>
                                    </p:set>
                                    <p:animEffect transition="in" filter="fade">
                                      <p:cBhvr>
                                        <p:cTn id="40" dur="1000"/>
                                        <p:tgtEl>
                                          <p:spTgt spid="1157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0" grpId="0" animBg="1"/>
      <p:bldP spid="11571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Consumer product </a:t>
            </a:r>
            <a:r>
              <a:rPr lang="en-US" dirty="0"/>
              <a:t>d</a:t>
            </a:r>
            <a:r>
              <a:rPr lang="en-US" dirty="0" smtClean="0"/>
              <a:t>evelopment</a:t>
            </a:r>
            <a:endParaRPr lang="en-US" dirty="0"/>
          </a:p>
        </p:txBody>
      </p:sp>
      <p:pic>
        <p:nvPicPr>
          <p:cNvPr id="4" name="Picture 2" descr="C:\Users\caee-rp22687-la\Desktop\Images\new car laun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7912" y="2532321"/>
            <a:ext cx="44481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85057728"/>
      </p:ext>
    </p:extLst>
  </p:cSld>
  <p:clrMapOvr>
    <a:masterClrMapping/>
  </p:clrMapOvr>
  <mc:AlternateContent xmlns:mc="http://schemas.openxmlformats.org/markup-compatibility/2006" xmlns:p14="http://schemas.microsoft.com/office/powerpoint/2010/main">
    <mc:Choice Requires="p14">
      <p:transition spd="slow" p14:dur="2000" advTm="20700"/>
    </mc:Choice>
    <mc:Fallback xmlns="">
      <p:transition spd="slow" advTm="2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469D3A39-1186-4031-92FD-A2F4669BD64D}" type="slidenum">
              <a:rPr lang="en-US" altLang="en-US" sz="800">
                <a:solidFill>
                  <a:srgbClr val="660066"/>
                </a:solidFill>
                <a:latin typeface="Arial" panose="020B0604020202020204" pitchFamily="34" charset="0"/>
              </a:rPr>
              <a:pPr eaLnBrk="1" hangingPunct="1"/>
              <a:t>70</a:t>
            </a:fld>
            <a:endParaRPr lang="en-US" altLang="en-US" sz="800">
              <a:solidFill>
                <a:srgbClr val="660066"/>
              </a:solidFill>
              <a:latin typeface="Arial" panose="020B0604020202020204" pitchFamily="34" charset="0"/>
            </a:endParaRPr>
          </a:p>
        </p:txBody>
      </p:sp>
      <p:sp>
        <p:nvSpPr>
          <p:cNvPr id="56323"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55075" name="Rectangle 3"/>
          <p:cNvSpPr>
            <a:spLocks noGrp="1" noChangeArrowheads="1"/>
          </p:cNvSpPr>
          <p:nvPr>
            <p:ph type="body" idx="1"/>
          </p:nvPr>
        </p:nvSpPr>
        <p:spPr>
          <a:xfrm>
            <a:off x="498475" y="1774825"/>
            <a:ext cx="8023225" cy="4600575"/>
          </a:xfrm>
        </p:spPr>
        <p:txBody>
          <a:bodyPr/>
          <a:lstStyle/>
          <a:p>
            <a:pPr eaLnBrk="1" hangingPunct="1">
              <a:lnSpc>
                <a:spcPct val="90000"/>
              </a:lnSpc>
            </a:pPr>
            <a:r>
              <a:rPr lang="en-US" altLang="en-US" sz="1800" smtClean="0"/>
              <a:t>Similarly, multiplying each alternative’s utility by a positive constant </a:t>
            </a:r>
            <a:r>
              <a:rPr lang="en-US" altLang="en-US" sz="1800" b="1" smtClean="0"/>
              <a:t>does not affect the choice probabilities</a:t>
            </a:r>
            <a:r>
              <a:rPr lang="en-US" altLang="en-US" sz="1800" smtClean="0"/>
              <a:t>.</a:t>
            </a:r>
          </a:p>
          <a:p>
            <a:pPr eaLnBrk="1" hangingPunct="1">
              <a:lnSpc>
                <a:spcPct val="90000"/>
              </a:lnSpc>
            </a:pPr>
            <a:endParaRPr lang="en-US" altLang="en-US" sz="1800" smtClean="0"/>
          </a:p>
          <a:p>
            <a:pPr lvl="1" eaLnBrk="1" hangingPunct="1">
              <a:lnSpc>
                <a:spcPct val="90000"/>
              </a:lnSpc>
              <a:buFont typeface="Wingdings" panose="05000000000000000000" pitchFamily="2" charset="2"/>
              <a:buNone/>
            </a:pPr>
            <a:r>
              <a:rPr lang="en-US" altLang="en-US" sz="1600" smtClean="0"/>
              <a:t> </a:t>
            </a:r>
          </a:p>
          <a:p>
            <a:pPr lvl="1" eaLnBrk="1" hangingPunct="1">
              <a:lnSpc>
                <a:spcPct val="90000"/>
              </a:lnSpc>
            </a:pPr>
            <a:endParaRPr lang="en-US" altLang="en-US" sz="1600" smtClean="0"/>
          </a:p>
          <a:p>
            <a:pPr lvl="1" eaLnBrk="1" hangingPunct="1">
              <a:lnSpc>
                <a:spcPct val="90000"/>
              </a:lnSpc>
            </a:pPr>
            <a:endParaRPr lang="en-US" altLang="en-US" sz="1600" smtClean="0"/>
          </a:p>
          <a:p>
            <a:pPr lvl="1" eaLnBrk="1" hangingPunct="1">
              <a:lnSpc>
                <a:spcPct val="90000"/>
              </a:lnSpc>
            </a:pPr>
            <a:endParaRPr lang="en-US" altLang="en-US" sz="1600" smtClean="0"/>
          </a:p>
          <a:p>
            <a:pPr lvl="1" eaLnBrk="1" hangingPunct="1">
              <a:lnSpc>
                <a:spcPct val="90000"/>
              </a:lnSpc>
            </a:pPr>
            <a:endParaRPr lang="en-US" altLang="en-US" sz="1600" smtClean="0"/>
          </a:p>
          <a:p>
            <a:pPr lvl="1" eaLnBrk="1" hangingPunct="1">
              <a:lnSpc>
                <a:spcPct val="90000"/>
              </a:lnSpc>
            </a:pPr>
            <a:endParaRPr lang="en-US" altLang="en-US" sz="1600" smtClean="0"/>
          </a:p>
          <a:p>
            <a:pPr lvl="1" eaLnBrk="1" hangingPunct="1">
              <a:lnSpc>
                <a:spcPct val="90000"/>
              </a:lnSpc>
            </a:pPr>
            <a:endParaRPr lang="en-US" altLang="en-US" sz="1600" smtClean="0"/>
          </a:p>
          <a:p>
            <a:pPr lvl="1" eaLnBrk="1" hangingPunct="1">
              <a:lnSpc>
                <a:spcPct val="90000"/>
              </a:lnSpc>
            </a:pPr>
            <a:r>
              <a:rPr lang="en-US" altLang="en-US" sz="1600" smtClean="0"/>
              <a:t>But, the variance of the error terms changes!</a:t>
            </a:r>
          </a:p>
          <a:p>
            <a:pPr lvl="1" eaLnBrk="1" hangingPunct="1">
              <a:lnSpc>
                <a:spcPct val="90000"/>
              </a:lnSpc>
            </a:pPr>
            <a:endParaRPr lang="en-US" altLang="en-US" sz="1600" smtClean="0"/>
          </a:p>
          <a:p>
            <a:pPr lvl="2" eaLnBrk="1" hangingPunct="1">
              <a:lnSpc>
                <a:spcPct val="90000"/>
              </a:lnSpc>
            </a:pPr>
            <a:endParaRPr lang="en-US" altLang="en-US" sz="1400" smtClean="0"/>
          </a:p>
          <a:p>
            <a:pPr lvl="2" eaLnBrk="1" hangingPunct="1">
              <a:lnSpc>
                <a:spcPct val="90000"/>
              </a:lnSpc>
            </a:pPr>
            <a:endParaRPr lang="en-US" altLang="en-US" sz="1400" smtClean="0"/>
          </a:p>
          <a:p>
            <a:pPr lvl="2" eaLnBrk="1" hangingPunct="1">
              <a:lnSpc>
                <a:spcPct val="90000"/>
              </a:lnSpc>
            </a:pPr>
            <a:endParaRPr lang="en-US" altLang="en-US" sz="1400" smtClean="0"/>
          </a:p>
          <a:p>
            <a:pPr lvl="2" eaLnBrk="1" hangingPunct="1">
              <a:lnSpc>
                <a:spcPct val="90000"/>
              </a:lnSpc>
            </a:pPr>
            <a:endParaRPr lang="en-US" altLang="en-US" sz="1400" smtClean="0"/>
          </a:p>
          <a:p>
            <a:pPr lvl="2" eaLnBrk="1" hangingPunct="1">
              <a:lnSpc>
                <a:spcPct val="90000"/>
              </a:lnSpc>
            </a:pPr>
            <a:r>
              <a:rPr lang="en-US" altLang="en-US" sz="1400" smtClean="0"/>
              <a:t>Normalize the variance of the error terms (same as normalizing the scale of utility)</a:t>
            </a:r>
          </a:p>
        </p:txBody>
      </p:sp>
      <p:sp>
        <p:nvSpPr>
          <p:cNvPr id="56325" name="Rectangle 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5632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6327"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aphicFrame>
        <p:nvGraphicFramePr>
          <p:cNvPr id="56328" name="Object 14"/>
          <p:cNvGraphicFramePr>
            <a:graphicFrameLocks noChangeAspect="1"/>
          </p:cNvGraphicFramePr>
          <p:nvPr/>
        </p:nvGraphicFramePr>
        <p:xfrm>
          <a:off x="1354138" y="2597150"/>
          <a:ext cx="6161087" cy="1704975"/>
        </p:xfrm>
        <a:graphic>
          <a:graphicData uri="http://schemas.openxmlformats.org/presentationml/2006/ole">
            <mc:AlternateContent xmlns:mc="http://schemas.openxmlformats.org/markup-compatibility/2006">
              <mc:Choice xmlns:v="urn:schemas-microsoft-com:vml" Requires="v">
                <p:oleObj spid="_x0000_s56345" name="Equation" r:id="rId4" imgW="2616200" imgH="723900" progId="Equation.DSMT4">
                  <p:embed/>
                </p:oleObj>
              </mc:Choice>
              <mc:Fallback>
                <p:oleObj name="Equation" r:id="rId4" imgW="2616200" imgH="7239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138" y="2597150"/>
                        <a:ext cx="6161087"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9" name="Text Box 15"/>
          <p:cNvSpPr txBox="1">
            <a:spLocks noChangeArrowheads="1"/>
          </p:cNvSpPr>
          <p:nvPr/>
        </p:nvSpPr>
        <p:spPr bwMode="auto">
          <a:xfrm>
            <a:off x="7620000" y="3860800"/>
            <a:ext cx="1562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cs typeface="Times New Roman" panose="02020603050405020304" pitchFamily="18" charset="0"/>
              </a:rPr>
              <a:t>for any </a:t>
            </a:r>
            <a:r>
              <a:rPr lang="el-GR" altLang="en-US" sz="1800">
                <a:latin typeface="Arial" panose="020B0604020202020204" pitchFamily="34" charset="0"/>
                <a:cs typeface="Times New Roman" panose="02020603050405020304" pitchFamily="18" charset="0"/>
              </a:rPr>
              <a:t>λ</a:t>
            </a:r>
            <a:r>
              <a:rPr lang="en-US" altLang="en-US" sz="1800">
                <a:latin typeface="Arial" panose="020B0604020202020204" pitchFamily="34" charset="0"/>
                <a:cs typeface="Times New Roman" panose="02020603050405020304" pitchFamily="18" charset="0"/>
              </a:rPr>
              <a:t>&gt;0</a:t>
            </a:r>
            <a:endParaRPr lang="el-GR" altLang="en-US" sz="1800">
              <a:latin typeface="Arial" panose="020B0604020202020204" pitchFamily="34" charset="0"/>
              <a:cs typeface="Times New Roman" panose="02020603050405020304" pitchFamily="18" charset="0"/>
            </a:endParaRPr>
          </a:p>
        </p:txBody>
      </p:sp>
      <p:graphicFrame>
        <p:nvGraphicFramePr>
          <p:cNvPr id="1155088" name="Object 16"/>
          <p:cNvGraphicFramePr>
            <a:graphicFrameLocks noChangeAspect="1"/>
          </p:cNvGraphicFramePr>
          <p:nvPr/>
        </p:nvGraphicFramePr>
        <p:xfrm>
          <a:off x="1319213" y="4987925"/>
          <a:ext cx="6748462" cy="768350"/>
        </p:xfrm>
        <a:graphic>
          <a:graphicData uri="http://schemas.openxmlformats.org/presentationml/2006/ole">
            <mc:AlternateContent xmlns:mc="http://schemas.openxmlformats.org/markup-compatibility/2006">
              <mc:Choice xmlns:v="urn:schemas-microsoft-com:vml" Requires="v">
                <p:oleObj spid="_x0000_s56346" name="Equation" r:id="rId6" imgW="2679700" imgH="304800" progId="Equation.DSMT4">
                  <p:embed/>
                </p:oleObj>
              </mc:Choice>
              <mc:Fallback>
                <p:oleObj name="Equation" r:id="rId6" imgW="2679700" imgH="304800"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9213" y="4987925"/>
                        <a:ext cx="6748462"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55075">
                                            <p:txEl>
                                              <p:pRg st="9" end="9"/>
                                            </p:txEl>
                                          </p:spTgt>
                                        </p:tgtEl>
                                        <p:attrNameLst>
                                          <p:attrName>style.visibility</p:attrName>
                                        </p:attrNameLst>
                                      </p:cBhvr>
                                      <p:to>
                                        <p:strVal val="visible"/>
                                      </p:to>
                                    </p:set>
                                    <p:animEffect transition="in" filter="fade">
                                      <p:cBhvr>
                                        <p:cTn id="7" dur="1000"/>
                                        <p:tgtEl>
                                          <p:spTgt spid="1155075">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55088"/>
                                        </p:tgtEl>
                                        <p:attrNameLst>
                                          <p:attrName>style.visibility</p:attrName>
                                        </p:attrNameLst>
                                      </p:cBhvr>
                                      <p:to>
                                        <p:strVal val="visible"/>
                                      </p:to>
                                    </p:set>
                                    <p:animEffect transition="in" filter="fade">
                                      <p:cBhvr>
                                        <p:cTn id="10" dur="1000"/>
                                        <p:tgtEl>
                                          <p:spTgt spid="115508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55075">
                                            <p:txEl>
                                              <p:pRg st="15" end="15"/>
                                            </p:txEl>
                                          </p:spTgt>
                                        </p:tgtEl>
                                        <p:attrNameLst>
                                          <p:attrName>style.visibility</p:attrName>
                                        </p:attrNameLst>
                                      </p:cBhvr>
                                      <p:to>
                                        <p:strVal val="visible"/>
                                      </p:to>
                                    </p:set>
                                    <p:animEffect transition="in" filter="fade">
                                      <p:cBhvr>
                                        <p:cTn id="15" dur="1000"/>
                                        <p:tgtEl>
                                          <p:spTgt spid="115507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C4524A49-D1E5-47EC-B652-1631292ECD4F}" type="slidenum">
              <a:rPr lang="en-US" altLang="en-US" sz="800">
                <a:solidFill>
                  <a:srgbClr val="660066"/>
                </a:solidFill>
                <a:latin typeface="Arial" panose="020B0604020202020204" pitchFamily="34" charset="0"/>
              </a:rPr>
              <a:pPr eaLnBrk="1" hangingPunct="1"/>
              <a:t>71</a:t>
            </a:fld>
            <a:endParaRPr lang="en-US" altLang="en-US" sz="800">
              <a:solidFill>
                <a:srgbClr val="660066"/>
              </a:solidFill>
              <a:latin typeface="Arial" panose="020B0604020202020204" pitchFamily="34" charset="0"/>
            </a:endParaRPr>
          </a:p>
        </p:txBody>
      </p:sp>
      <p:sp>
        <p:nvSpPr>
          <p:cNvPr id="57347" name="Rectangle 2"/>
          <p:cNvSpPr>
            <a:spLocks noGrp="1" noChangeArrowheads="1"/>
          </p:cNvSpPr>
          <p:nvPr>
            <p:ph type="title"/>
          </p:nvPr>
        </p:nvSpPr>
        <p:spPr/>
        <p:txBody>
          <a:bodyPr/>
          <a:lstStyle/>
          <a:p>
            <a:pPr eaLnBrk="1" hangingPunct="1"/>
            <a:r>
              <a:rPr lang="en-US" altLang="en-US" i="1" smtClean="0">
                <a:solidFill>
                  <a:srgbClr val="660066"/>
                </a:solidFill>
              </a:rPr>
              <a:t> Binary Probit</a:t>
            </a:r>
          </a:p>
        </p:txBody>
      </p:sp>
      <p:sp>
        <p:nvSpPr>
          <p:cNvPr id="1161219" name="Rectangle 3"/>
          <p:cNvSpPr>
            <a:spLocks noGrp="1" noChangeArrowheads="1"/>
          </p:cNvSpPr>
          <p:nvPr>
            <p:ph type="body" idx="1"/>
          </p:nvPr>
        </p:nvSpPr>
        <p:spPr>
          <a:xfrm>
            <a:off x="498475" y="1774825"/>
            <a:ext cx="8378825" cy="4600575"/>
          </a:xfrm>
        </p:spPr>
        <p:txBody>
          <a:bodyPr/>
          <a:lstStyle/>
          <a:p>
            <a:pPr eaLnBrk="1" hangingPunct="1"/>
            <a:r>
              <a:rPr lang="en-US" altLang="en-US" sz="2000" smtClean="0"/>
              <a:t>Assume normal distribution for error terms </a:t>
            </a:r>
            <a:r>
              <a:rPr lang="el-GR" altLang="en-US" sz="2000" i="1" smtClean="0">
                <a:latin typeface="Times New Roman" panose="02020603050405020304" pitchFamily="18" charset="0"/>
                <a:cs typeface="Times New Roman" panose="02020603050405020304" pitchFamily="18" charset="0"/>
              </a:rPr>
              <a:t>ε</a:t>
            </a:r>
            <a:r>
              <a:rPr lang="en-US" altLang="en-US" sz="2000" i="1" baseline="-25000" smtClean="0">
                <a:latin typeface="Times New Roman" panose="02020603050405020304" pitchFamily="18" charset="0"/>
                <a:cs typeface="Times New Roman" panose="02020603050405020304" pitchFamily="18" charset="0"/>
              </a:rPr>
              <a:t>DA,n</a:t>
            </a:r>
            <a:r>
              <a:rPr lang="en-US" altLang="en-US" sz="2000" i="1" smtClean="0"/>
              <a:t> and </a:t>
            </a:r>
            <a:r>
              <a:rPr lang="el-GR" altLang="en-US" sz="2000" i="1" smtClean="0">
                <a:latin typeface="Times New Roman" panose="02020603050405020304" pitchFamily="18" charset="0"/>
                <a:cs typeface="Times New Roman" panose="02020603050405020304" pitchFamily="18" charset="0"/>
              </a:rPr>
              <a:t>ε</a:t>
            </a:r>
            <a:r>
              <a:rPr lang="en-US" altLang="en-US" sz="2000" i="1" baseline="-25000" smtClean="0">
                <a:latin typeface="Times New Roman" panose="02020603050405020304" pitchFamily="18" charset="0"/>
                <a:cs typeface="Times New Roman" panose="02020603050405020304" pitchFamily="18" charset="0"/>
              </a:rPr>
              <a:t>TR,n </a:t>
            </a:r>
          </a:p>
          <a:p>
            <a:pPr eaLnBrk="1" hangingPunct="1"/>
            <a:endParaRPr lang="en-US" altLang="en-US" sz="2000" i="1" baseline="-25000" smtClean="0">
              <a:latin typeface="Times New Roman" panose="02020603050405020304" pitchFamily="18" charset="0"/>
              <a:cs typeface="Times New Roman" panose="02020603050405020304" pitchFamily="18" charset="0"/>
            </a:endParaRPr>
          </a:p>
          <a:p>
            <a:pPr lvl="1" eaLnBrk="1" hangingPunct="1"/>
            <a:r>
              <a:rPr lang="en-US" altLang="en-US" sz="1800" smtClean="0"/>
              <a:t>Also, assume that all error terms have zero means                    (innocuous normalization)</a:t>
            </a:r>
          </a:p>
          <a:p>
            <a:pPr lvl="1" eaLnBrk="1" hangingPunct="1"/>
            <a:endParaRPr lang="en-US" altLang="en-US" sz="1800" smtClean="0"/>
          </a:p>
          <a:p>
            <a:pPr lvl="2" eaLnBrk="1" hangingPunct="1"/>
            <a:endParaRPr lang="en-US" altLang="en-US" sz="1600" smtClean="0"/>
          </a:p>
          <a:p>
            <a:pPr lvl="1" eaLnBrk="1" hangingPunct="1"/>
            <a:endParaRPr lang="en-US" altLang="en-US" sz="1800" smtClean="0"/>
          </a:p>
          <a:p>
            <a:pPr lvl="1" eaLnBrk="1" hangingPunct="1"/>
            <a:endParaRPr lang="en-US" altLang="en-US" sz="1800" smtClean="0"/>
          </a:p>
          <a:p>
            <a:pPr lvl="1" eaLnBrk="1" hangingPunct="1"/>
            <a:endParaRPr lang="en-US" altLang="en-US" sz="1800" smtClean="0"/>
          </a:p>
          <a:p>
            <a:pPr lvl="4" eaLnBrk="1" hangingPunct="1">
              <a:buFont typeface="Wingdings" panose="05000000000000000000" pitchFamily="2" charset="2"/>
              <a:buNone/>
            </a:pPr>
            <a:r>
              <a:rPr lang="en-US" altLang="en-US" sz="1400" smtClean="0"/>
              <a:t>						</a:t>
            </a:r>
            <a:r>
              <a:rPr lang="en-US" altLang="en-US" sz="1600" smtClean="0"/>
              <a:t>“standard normal"</a:t>
            </a:r>
          </a:p>
          <a:p>
            <a:pPr lvl="1" eaLnBrk="1" hangingPunct="1"/>
            <a:endParaRPr lang="en-US" altLang="en-US" sz="1800" smtClean="0"/>
          </a:p>
          <a:p>
            <a:pPr lvl="1" eaLnBrk="1" hangingPunct="1"/>
            <a:endParaRPr lang="en-US" altLang="en-US" sz="1800" smtClean="0"/>
          </a:p>
          <a:p>
            <a:pPr lvl="1" eaLnBrk="1" hangingPunct="1"/>
            <a:endParaRPr lang="en-US" altLang="en-US" sz="1800" smtClean="0"/>
          </a:p>
          <a:p>
            <a:pPr lvl="2" eaLnBrk="1" hangingPunct="1"/>
            <a:endParaRPr lang="en-US" altLang="en-US" sz="1600" smtClean="0"/>
          </a:p>
          <a:p>
            <a:pPr lvl="2" eaLnBrk="1" hangingPunct="1"/>
            <a:endParaRPr lang="en-US" altLang="en-US" sz="1600" smtClean="0"/>
          </a:p>
          <a:p>
            <a:pPr lvl="2" eaLnBrk="1" hangingPunct="1"/>
            <a:endParaRPr lang="en-US" altLang="en-US" sz="1600" smtClean="0"/>
          </a:p>
        </p:txBody>
      </p:sp>
      <p:sp>
        <p:nvSpPr>
          <p:cNvPr id="5734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7350"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pic>
        <p:nvPicPr>
          <p:cNvPr id="5735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5688" y="1973263"/>
            <a:ext cx="15176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52" name="Object 11"/>
          <p:cNvGraphicFramePr>
            <a:graphicFrameLocks noChangeAspect="1"/>
          </p:cNvGraphicFramePr>
          <p:nvPr/>
        </p:nvGraphicFramePr>
        <p:xfrm>
          <a:off x="260350" y="3070225"/>
          <a:ext cx="2209800" cy="520700"/>
        </p:xfrm>
        <a:graphic>
          <a:graphicData uri="http://schemas.openxmlformats.org/presentationml/2006/ole">
            <mc:AlternateContent xmlns:mc="http://schemas.openxmlformats.org/markup-compatibility/2006">
              <mc:Choice xmlns:v="urn:schemas-microsoft-com:vml" Requires="v">
                <p:oleObj spid="_x0000_s57401" name="Equation" r:id="rId5" imgW="1079032" imgH="253890" progId="Equation.DSMT4">
                  <p:embed/>
                </p:oleObj>
              </mc:Choice>
              <mc:Fallback>
                <p:oleObj name="Equation" r:id="rId5" imgW="1079032" imgH="25389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50" y="3070225"/>
                        <a:ext cx="2209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 name="Object 12"/>
          <p:cNvGraphicFramePr>
            <a:graphicFrameLocks noChangeAspect="1"/>
          </p:cNvGraphicFramePr>
          <p:nvPr/>
        </p:nvGraphicFramePr>
        <p:xfrm>
          <a:off x="2774950" y="3070225"/>
          <a:ext cx="2132013" cy="520700"/>
        </p:xfrm>
        <a:graphic>
          <a:graphicData uri="http://schemas.openxmlformats.org/presentationml/2006/ole">
            <mc:AlternateContent xmlns:mc="http://schemas.openxmlformats.org/markup-compatibility/2006">
              <mc:Choice xmlns:v="urn:schemas-microsoft-com:vml" Requires="v">
                <p:oleObj spid="_x0000_s57402" name="Equation" r:id="rId7" imgW="1040948" imgH="253890" progId="Equation.DSMT4">
                  <p:embed/>
                </p:oleObj>
              </mc:Choice>
              <mc:Fallback>
                <p:oleObj name="Equation" r:id="rId7" imgW="1040948" imgH="25389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950" y="3070225"/>
                        <a:ext cx="21320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4" name="Object 14"/>
          <p:cNvGraphicFramePr>
            <a:graphicFrameLocks noChangeAspect="1"/>
          </p:cNvGraphicFramePr>
          <p:nvPr/>
        </p:nvGraphicFramePr>
        <p:xfrm>
          <a:off x="233363" y="3817938"/>
          <a:ext cx="8789987" cy="409575"/>
        </p:xfrm>
        <a:graphic>
          <a:graphicData uri="http://schemas.openxmlformats.org/presentationml/2006/ole">
            <mc:AlternateContent xmlns:mc="http://schemas.openxmlformats.org/markup-compatibility/2006">
              <mc:Choice xmlns:v="urn:schemas-microsoft-com:vml" Requires="v">
                <p:oleObj spid="_x0000_s57403" name="Equation" r:id="rId9" imgW="5346700" imgH="241300" progId="Equation.DSMT4">
                  <p:embed/>
                </p:oleObj>
              </mc:Choice>
              <mc:Fallback>
                <p:oleObj name="Equation" r:id="rId9" imgW="5346700" imgH="24130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363" y="3817938"/>
                        <a:ext cx="8789987"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5" name="Object 15"/>
          <p:cNvGraphicFramePr>
            <a:graphicFrameLocks noChangeAspect="1"/>
          </p:cNvGraphicFramePr>
          <p:nvPr/>
        </p:nvGraphicFramePr>
        <p:xfrm>
          <a:off x="249238" y="4594225"/>
          <a:ext cx="2913062" cy="520700"/>
        </p:xfrm>
        <a:graphic>
          <a:graphicData uri="http://schemas.openxmlformats.org/presentationml/2006/ole">
            <mc:AlternateContent xmlns:mc="http://schemas.openxmlformats.org/markup-compatibility/2006">
              <mc:Choice xmlns:v="urn:schemas-microsoft-com:vml" Requires="v">
                <p:oleObj spid="_x0000_s57404" name="Equation" r:id="rId11" imgW="1422400" imgH="254000" progId="Equation.DSMT4">
                  <p:embed/>
                </p:oleObj>
              </mc:Choice>
              <mc:Fallback>
                <p:oleObj name="Equation" r:id="rId11" imgW="1422400" imgH="2540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238" y="4594225"/>
                        <a:ext cx="29130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1232" name="Object 16"/>
          <p:cNvGraphicFramePr>
            <a:graphicFrameLocks noChangeAspect="1"/>
          </p:cNvGraphicFramePr>
          <p:nvPr/>
        </p:nvGraphicFramePr>
        <p:xfrm>
          <a:off x="4035425" y="4387850"/>
          <a:ext cx="2705100" cy="833438"/>
        </p:xfrm>
        <a:graphic>
          <a:graphicData uri="http://schemas.openxmlformats.org/presentationml/2006/ole">
            <mc:AlternateContent xmlns:mc="http://schemas.openxmlformats.org/markup-compatibility/2006">
              <mc:Choice xmlns:v="urn:schemas-microsoft-com:vml" Requires="v">
                <p:oleObj spid="_x0000_s57405" name="Equation" r:id="rId13" imgW="1320227" imgH="406224" progId="Equation.DSMT4">
                  <p:embed/>
                </p:oleObj>
              </mc:Choice>
              <mc:Fallback>
                <p:oleObj name="Equation" r:id="rId13" imgW="1320227" imgH="406224"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5425" y="4387850"/>
                        <a:ext cx="2705100"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1233" name="AutoShape 17"/>
          <p:cNvSpPr>
            <a:spLocks noChangeArrowheads="1"/>
          </p:cNvSpPr>
          <p:nvPr/>
        </p:nvSpPr>
        <p:spPr bwMode="auto">
          <a:xfrm>
            <a:off x="3213100" y="4711700"/>
            <a:ext cx="723900" cy="203200"/>
          </a:xfrm>
          <a:prstGeom prst="rightArrow">
            <a:avLst>
              <a:gd name="adj1" fmla="val 50000"/>
              <a:gd name="adj2" fmla="val 89063"/>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1161234" name="Object 18"/>
          <p:cNvGraphicFramePr>
            <a:graphicFrameLocks noChangeAspect="1"/>
          </p:cNvGraphicFramePr>
          <p:nvPr/>
        </p:nvGraphicFramePr>
        <p:xfrm>
          <a:off x="1506538" y="5392738"/>
          <a:ext cx="5749925" cy="688975"/>
        </p:xfrm>
        <a:graphic>
          <a:graphicData uri="http://schemas.openxmlformats.org/presentationml/2006/ole">
            <mc:AlternateContent xmlns:mc="http://schemas.openxmlformats.org/markup-compatibility/2006">
              <mc:Choice xmlns:v="urn:schemas-microsoft-com:vml" Requires="v">
                <p:oleObj spid="_x0000_s57406" name="Equation" r:id="rId15" imgW="3390900" imgH="406400" progId="Equation.DSMT4">
                  <p:embed/>
                </p:oleObj>
              </mc:Choice>
              <mc:Fallback>
                <p:oleObj name="Equation" r:id="rId15" imgW="3390900" imgH="40640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06538" y="5392738"/>
                        <a:ext cx="574992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1233"/>
                                        </p:tgtEl>
                                        <p:attrNameLst>
                                          <p:attrName>style.visibility</p:attrName>
                                        </p:attrNameLst>
                                      </p:cBhvr>
                                      <p:to>
                                        <p:strVal val="visible"/>
                                      </p:to>
                                    </p:set>
                                    <p:animEffect transition="in" filter="fade">
                                      <p:cBhvr>
                                        <p:cTn id="7" dur="1000"/>
                                        <p:tgtEl>
                                          <p:spTgt spid="1161233"/>
                                        </p:tgtEl>
                                      </p:cBhvr>
                                    </p:animEffect>
                                  </p:childTnLst>
                                </p:cTn>
                              </p:par>
                              <p:par>
                                <p:cTn id="8" presetID="10" presetClass="entr" presetSubtype="0" fill="hold" nodeType="withEffect">
                                  <p:stCondLst>
                                    <p:cond delay="0"/>
                                  </p:stCondLst>
                                  <p:childTnLst>
                                    <p:set>
                                      <p:cBhvr>
                                        <p:cTn id="9" dur="1" fill="hold">
                                          <p:stCondLst>
                                            <p:cond delay="0"/>
                                          </p:stCondLst>
                                        </p:cTn>
                                        <p:tgtEl>
                                          <p:spTgt spid="1161232"/>
                                        </p:tgtEl>
                                        <p:attrNameLst>
                                          <p:attrName>style.visibility</p:attrName>
                                        </p:attrNameLst>
                                      </p:cBhvr>
                                      <p:to>
                                        <p:strVal val="visible"/>
                                      </p:to>
                                    </p:set>
                                    <p:animEffect transition="in" filter="fade">
                                      <p:cBhvr>
                                        <p:cTn id="10" dur="1000"/>
                                        <p:tgtEl>
                                          <p:spTgt spid="1161232"/>
                                        </p:tgtEl>
                                      </p:cBhvr>
                                    </p:animEffect>
                                  </p:childTnLst>
                                </p:cTn>
                              </p:par>
                              <p:par>
                                <p:cTn id="11" presetID="10" presetClass="entr" presetSubtype="0" fill="hold" nodeType="withEffect">
                                  <p:stCondLst>
                                    <p:cond delay="0"/>
                                  </p:stCondLst>
                                  <p:childTnLst>
                                    <p:set>
                                      <p:cBhvr>
                                        <p:cTn id="12" dur="1" fill="hold">
                                          <p:stCondLst>
                                            <p:cond delay="0"/>
                                          </p:stCondLst>
                                        </p:cTn>
                                        <p:tgtEl>
                                          <p:spTgt spid="1161219">
                                            <p:txEl>
                                              <p:pRg st="8" end="8"/>
                                            </p:txEl>
                                          </p:spTgt>
                                        </p:tgtEl>
                                        <p:attrNameLst>
                                          <p:attrName>style.visibility</p:attrName>
                                        </p:attrNameLst>
                                      </p:cBhvr>
                                      <p:to>
                                        <p:strVal val="visible"/>
                                      </p:to>
                                    </p:set>
                                    <p:animEffect transition="in" filter="fade">
                                      <p:cBhvr>
                                        <p:cTn id="13" dur="1000"/>
                                        <p:tgtEl>
                                          <p:spTgt spid="1161219">
                                            <p:txEl>
                                              <p:pRg st="8" end="8"/>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161234"/>
                                        </p:tgtEl>
                                        <p:attrNameLst>
                                          <p:attrName>style.visibility</p:attrName>
                                        </p:attrNameLst>
                                      </p:cBhvr>
                                      <p:to>
                                        <p:strVal val="visible"/>
                                      </p:to>
                                    </p:set>
                                    <p:animEffect transition="in" filter="fade">
                                      <p:cBhvr>
                                        <p:cTn id="18" dur="1000"/>
                                        <p:tgtEl>
                                          <p:spTgt spid="1161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2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873F30A3-F6C4-416A-ACE6-7CE1348B3606}" type="slidenum">
              <a:rPr lang="en-US" altLang="en-US" sz="800">
                <a:solidFill>
                  <a:srgbClr val="660066"/>
                </a:solidFill>
                <a:latin typeface="Arial" panose="020B0604020202020204" pitchFamily="34" charset="0"/>
              </a:rPr>
              <a:pPr eaLnBrk="1" hangingPunct="1"/>
              <a:t>72</a:t>
            </a:fld>
            <a:endParaRPr lang="en-US" altLang="en-US" sz="800">
              <a:solidFill>
                <a:srgbClr val="660066"/>
              </a:solidFill>
              <a:latin typeface="Arial" panose="020B0604020202020204" pitchFamily="34" charset="0"/>
            </a:endParaRPr>
          </a:p>
        </p:txBody>
      </p:sp>
      <p:sp>
        <p:nvSpPr>
          <p:cNvPr id="58371"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63267" name="Rectangle 3"/>
          <p:cNvSpPr>
            <a:spLocks noGrp="1" noChangeArrowheads="1"/>
          </p:cNvSpPr>
          <p:nvPr>
            <p:ph type="body" idx="1"/>
          </p:nvPr>
        </p:nvSpPr>
        <p:spPr>
          <a:xfrm>
            <a:off x="498475" y="1774825"/>
            <a:ext cx="8378825" cy="4778375"/>
          </a:xfrm>
        </p:spPr>
        <p:txBody>
          <a:bodyPr/>
          <a:lstStyle/>
          <a:p>
            <a:pPr eaLnBrk="1" hangingPunct="1">
              <a:lnSpc>
                <a:spcPct val="90000"/>
              </a:lnSpc>
            </a:pPr>
            <a:endParaRPr lang="en-US" altLang="en-US" sz="2000" smtClean="0"/>
          </a:p>
          <a:p>
            <a:pPr lvl="1" eaLnBrk="1" hangingPunct="1">
              <a:lnSpc>
                <a:spcPct val="90000"/>
              </a:lnSpc>
            </a:pPr>
            <a:endParaRPr lang="en-US" altLang="en-US" sz="1800" smtClean="0"/>
          </a:p>
          <a:p>
            <a:pPr lvl="2" eaLnBrk="1" hangingPunct="1">
              <a:lnSpc>
                <a:spcPct val="90000"/>
              </a:lnSpc>
            </a:pPr>
            <a:endParaRPr lang="en-US" altLang="en-US" sz="1600" smtClean="0"/>
          </a:p>
          <a:p>
            <a:pPr lvl="1" eaLnBrk="1" hangingPunct="1">
              <a:lnSpc>
                <a:spcPct val="90000"/>
              </a:lnSpc>
            </a:pPr>
            <a:endParaRPr lang="en-US" altLang="en-US" sz="1800" smtClean="0"/>
          </a:p>
          <a:p>
            <a:pPr lvl="1" eaLnBrk="1" hangingPunct="1">
              <a:lnSpc>
                <a:spcPct val="90000"/>
              </a:lnSpc>
            </a:pPr>
            <a:endParaRPr lang="en-US" altLang="en-US" sz="1800" smtClean="0"/>
          </a:p>
          <a:p>
            <a:pPr lvl="1" eaLnBrk="1" hangingPunct="1">
              <a:lnSpc>
                <a:spcPct val="90000"/>
              </a:lnSpc>
            </a:pPr>
            <a:endParaRPr lang="en-US" altLang="en-US" sz="1800" smtClean="0"/>
          </a:p>
          <a:p>
            <a:pPr lvl="4" eaLnBrk="1" hangingPunct="1">
              <a:lnSpc>
                <a:spcPct val="90000"/>
              </a:lnSpc>
              <a:buFont typeface="Wingdings" panose="05000000000000000000" pitchFamily="2" charset="2"/>
              <a:buNone/>
            </a:pPr>
            <a:r>
              <a:rPr lang="en-US" altLang="en-US" sz="1400" smtClean="0"/>
              <a:t>						</a:t>
            </a:r>
          </a:p>
          <a:p>
            <a:pPr lvl="1" eaLnBrk="1" hangingPunct="1">
              <a:lnSpc>
                <a:spcPct val="90000"/>
              </a:lnSpc>
              <a:buFont typeface="Wingdings" panose="05000000000000000000" pitchFamily="2" charset="2"/>
              <a:buNone/>
            </a:pPr>
            <a:r>
              <a:rPr lang="en-US" altLang="en-US" sz="1800" smtClean="0"/>
              <a:t>Get the standard normal by dividing the equation with standard deviation:</a:t>
            </a:r>
          </a:p>
          <a:p>
            <a:pPr lvl="1" eaLnBrk="1" hangingPunct="1">
              <a:lnSpc>
                <a:spcPct val="90000"/>
              </a:lnSpc>
            </a:pPr>
            <a:endParaRPr lang="en-US" altLang="en-US" sz="1800" smtClean="0"/>
          </a:p>
          <a:p>
            <a:pPr lvl="1" eaLnBrk="1" hangingPunct="1">
              <a:lnSpc>
                <a:spcPct val="90000"/>
              </a:lnSpc>
            </a:pPr>
            <a:endParaRPr lang="en-US" altLang="en-US" sz="1800" smtClean="0"/>
          </a:p>
          <a:p>
            <a:pPr lvl="1" eaLnBrk="1" hangingPunct="1">
              <a:lnSpc>
                <a:spcPct val="90000"/>
              </a:lnSpc>
            </a:pPr>
            <a:endParaRPr lang="en-US" altLang="en-US" sz="1800" smtClean="0"/>
          </a:p>
          <a:p>
            <a:pPr lvl="1" eaLnBrk="1" hangingPunct="1">
              <a:lnSpc>
                <a:spcPct val="90000"/>
              </a:lnSpc>
            </a:pPr>
            <a:endParaRPr lang="en-US" altLang="en-US" sz="1800" smtClean="0"/>
          </a:p>
          <a:p>
            <a:pPr lvl="1" eaLnBrk="1" hangingPunct="1">
              <a:lnSpc>
                <a:spcPct val="90000"/>
              </a:lnSpc>
              <a:buFont typeface="Wingdings" panose="05000000000000000000" pitchFamily="2" charset="2"/>
              <a:buNone/>
            </a:pPr>
            <a:r>
              <a:rPr lang="en-US" altLang="en-US" sz="1800" smtClean="0"/>
              <a:t>When we multiply the utility function with a constant </a:t>
            </a:r>
            <a:r>
              <a:rPr lang="el-GR" altLang="en-US" sz="1800" smtClean="0">
                <a:latin typeface="Times New Roman" panose="02020603050405020304" pitchFamily="18" charset="0"/>
                <a:cs typeface="Times New Roman" panose="02020603050405020304" pitchFamily="18" charset="0"/>
              </a:rPr>
              <a:t>λ</a:t>
            </a:r>
            <a:r>
              <a:rPr lang="en-US" altLang="en-US" sz="1800" smtClean="0"/>
              <a:t>, the probability remains the same! </a:t>
            </a:r>
          </a:p>
          <a:p>
            <a:pPr lvl="1" eaLnBrk="1" hangingPunct="1">
              <a:lnSpc>
                <a:spcPct val="90000"/>
              </a:lnSpc>
            </a:pPr>
            <a:r>
              <a:rPr lang="en-US" altLang="en-US" sz="1600" smtClean="0"/>
              <a:t>Parameter estimates change (the coefficients are larger by a factor </a:t>
            </a:r>
            <a:r>
              <a:rPr lang="el-GR" altLang="en-US" sz="1600" smtClean="0">
                <a:latin typeface="Times New Roman" panose="02020603050405020304" pitchFamily="18" charset="0"/>
                <a:cs typeface="Times New Roman" panose="02020603050405020304" pitchFamily="18" charset="0"/>
              </a:rPr>
              <a:t>λ</a:t>
            </a:r>
            <a:r>
              <a:rPr lang="en-US" altLang="en-US" sz="1600" smtClean="0"/>
              <a:t>) </a:t>
            </a:r>
          </a:p>
        </p:txBody>
      </p:sp>
      <p:sp>
        <p:nvSpPr>
          <p:cNvPr id="5837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8374" name="Rectangle 5"/>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aphicFrame>
        <p:nvGraphicFramePr>
          <p:cNvPr id="58375" name="Object 9"/>
          <p:cNvGraphicFramePr>
            <a:graphicFrameLocks noChangeAspect="1"/>
          </p:cNvGraphicFramePr>
          <p:nvPr/>
        </p:nvGraphicFramePr>
        <p:xfrm>
          <a:off x="77788" y="1797050"/>
          <a:ext cx="9066212" cy="819150"/>
        </p:xfrm>
        <a:graphic>
          <a:graphicData uri="http://schemas.openxmlformats.org/presentationml/2006/ole">
            <mc:AlternateContent xmlns:mc="http://schemas.openxmlformats.org/markup-compatibility/2006">
              <mc:Choice xmlns:v="urn:schemas-microsoft-com:vml" Requires="v">
                <p:oleObj spid="_x0000_s58408" name="Equation" r:id="rId4" imgW="5346700" imgH="482600" progId="Equation.DSMT4">
                  <p:embed/>
                </p:oleObj>
              </mc:Choice>
              <mc:Fallback>
                <p:oleObj name="Equation" r:id="rId4" imgW="5346700" imgH="4826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8" y="1797050"/>
                        <a:ext cx="906621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3274" name="Object 10"/>
          <p:cNvGraphicFramePr>
            <a:graphicFrameLocks noChangeAspect="1"/>
          </p:cNvGraphicFramePr>
          <p:nvPr/>
        </p:nvGraphicFramePr>
        <p:xfrm>
          <a:off x="774700" y="3133725"/>
          <a:ext cx="3589338" cy="520700"/>
        </p:xfrm>
        <a:graphic>
          <a:graphicData uri="http://schemas.openxmlformats.org/presentationml/2006/ole">
            <mc:AlternateContent xmlns:mc="http://schemas.openxmlformats.org/markup-compatibility/2006">
              <mc:Choice xmlns:v="urn:schemas-microsoft-com:vml" Requires="v">
                <p:oleObj spid="_x0000_s58409" name="Equation" r:id="rId6" imgW="1752600" imgH="254000" progId="Equation.DSMT4">
                  <p:embed/>
                </p:oleObj>
              </mc:Choice>
              <mc:Fallback>
                <p:oleObj name="Equation" r:id="rId6" imgW="1752600" imgH="2540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00" y="3133725"/>
                        <a:ext cx="35893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3277" name="Object 13"/>
          <p:cNvGraphicFramePr>
            <a:graphicFrameLocks noChangeAspect="1"/>
          </p:cNvGraphicFramePr>
          <p:nvPr/>
        </p:nvGraphicFramePr>
        <p:xfrm>
          <a:off x="1628775" y="4389438"/>
          <a:ext cx="6353175" cy="688975"/>
        </p:xfrm>
        <a:graphic>
          <a:graphicData uri="http://schemas.openxmlformats.org/presentationml/2006/ole">
            <mc:AlternateContent xmlns:mc="http://schemas.openxmlformats.org/markup-compatibility/2006">
              <mc:Choice xmlns:v="urn:schemas-microsoft-com:vml" Requires="v">
                <p:oleObj spid="_x0000_s58410" name="Equation" r:id="rId8" imgW="3746500" imgH="406400" progId="Equation.DSMT4">
                  <p:embed/>
                </p:oleObj>
              </mc:Choice>
              <mc:Fallback>
                <p:oleObj name="Equation" r:id="rId8" imgW="3746500" imgH="4064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775" y="4389438"/>
                        <a:ext cx="635317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3278" name="AutoShape 14"/>
          <p:cNvSpPr>
            <a:spLocks noChangeArrowheads="1"/>
          </p:cNvSpPr>
          <p:nvPr/>
        </p:nvSpPr>
        <p:spPr bwMode="auto">
          <a:xfrm>
            <a:off x="2171700" y="2705100"/>
            <a:ext cx="177800" cy="508000"/>
          </a:xfrm>
          <a:prstGeom prst="downArrow">
            <a:avLst>
              <a:gd name="adj1" fmla="val 50000"/>
              <a:gd name="adj2" fmla="val 71429"/>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58379" name="Object 16"/>
          <p:cNvGraphicFramePr>
            <a:graphicFrameLocks noChangeAspect="1"/>
          </p:cNvGraphicFramePr>
          <p:nvPr/>
        </p:nvGraphicFramePr>
        <p:xfrm>
          <a:off x="5900738" y="2790825"/>
          <a:ext cx="2913062" cy="520700"/>
        </p:xfrm>
        <a:graphic>
          <a:graphicData uri="http://schemas.openxmlformats.org/presentationml/2006/ole">
            <mc:AlternateContent xmlns:mc="http://schemas.openxmlformats.org/markup-compatibility/2006">
              <mc:Choice xmlns:v="urn:schemas-microsoft-com:vml" Requires="v">
                <p:oleObj spid="_x0000_s58411" name="Equation" r:id="rId10" imgW="1422400" imgH="254000" progId="Equation.DSMT4">
                  <p:embed/>
                </p:oleObj>
              </mc:Choice>
              <mc:Fallback>
                <p:oleObj name="Equation" r:id="rId10" imgW="1422400" imgH="25400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0738" y="2790825"/>
                        <a:ext cx="29130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3278"/>
                                        </p:tgtEl>
                                        <p:attrNameLst>
                                          <p:attrName>style.visibility</p:attrName>
                                        </p:attrNameLst>
                                      </p:cBhvr>
                                      <p:to>
                                        <p:strVal val="visible"/>
                                      </p:to>
                                    </p:set>
                                    <p:animEffect transition="in" filter="fade">
                                      <p:cBhvr>
                                        <p:cTn id="7" dur="1000"/>
                                        <p:tgtEl>
                                          <p:spTgt spid="1163278"/>
                                        </p:tgtEl>
                                      </p:cBhvr>
                                    </p:animEffect>
                                  </p:childTnLst>
                                </p:cTn>
                              </p:par>
                              <p:par>
                                <p:cTn id="8" presetID="10" presetClass="entr" presetSubtype="0" fill="hold" nodeType="withEffect">
                                  <p:stCondLst>
                                    <p:cond delay="0"/>
                                  </p:stCondLst>
                                  <p:childTnLst>
                                    <p:set>
                                      <p:cBhvr>
                                        <p:cTn id="9" dur="1" fill="hold">
                                          <p:stCondLst>
                                            <p:cond delay="0"/>
                                          </p:stCondLst>
                                        </p:cTn>
                                        <p:tgtEl>
                                          <p:spTgt spid="1163274"/>
                                        </p:tgtEl>
                                        <p:attrNameLst>
                                          <p:attrName>style.visibility</p:attrName>
                                        </p:attrNameLst>
                                      </p:cBhvr>
                                      <p:to>
                                        <p:strVal val="visible"/>
                                      </p:to>
                                    </p:set>
                                    <p:animEffect transition="in" filter="fade">
                                      <p:cBhvr>
                                        <p:cTn id="10" dur="1000"/>
                                        <p:tgtEl>
                                          <p:spTgt spid="11632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63267">
                                            <p:txEl>
                                              <p:pRg st="7" end="7"/>
                                            </p:txEl>
                                          </p:spTgt>
                                        </p:tgtEl>
                                        <p:attrNameLst>
                                          <p:attrName>style.visibility</p:attrName>
                                        </p:attrNameLst>
                                      </p:cBhvr>
                                      <p:to>
                                        <p:strVal val="visible"/>
                                      </p:to>
                                    </p:set>
                                    <p:animEffect transition="in" filter="fade">
                                      <p:cBhvr>
                                        <p:cTn id="15" dur="1000"/>
                                        <p:tgtEl>
                                          <p:spTgt spid="1163267">
                                            <p:txEl>
                                              <p:pRg st="7" end="7"/>
                                            </p:txEl>
                                          </p:spTgt>
                                        </p:tgtEl>
                                      </p:cBhvr>
                                    </p:animEffect>
                                  </p:childTnLst>
                                </p:cTn>
                              </p:par>
                            </p:childTnLst>
                          </p:cTn>
                        </p:par>
                        <p:par>
                          <p:cTn id="16" fill="hold" nodeType="afterGroup">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63277"/>
                                        </p:tgtEl>
                                        <p:attrNameLst>
                                          <p:attrName>style.visibility</p:attrName>
                                        </p:attrNameLst>
                                      </p:cBhvr>
                                      <p:to>
                                        <p:strVal val="visible"/>
                                      </p:to>
                                    </p:set>
                                    <p:animEffect transition="in" filter="fade">
                                      <p:cBhvr>
                                        <p:cTn id="19" dur="1000"/>
                                        <p:tgtEl>
                                          <p:spTgt spid="116327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163267">
                                            <p:txEl>
                                              <p:pRg st="12" end="12"/>
                                            </p:txEl>
                                          </p:spTgt>
                                        </p:tgtEl>
                                        <p:attrNameLst>
                                          <p:attrName>style.visibility</p:attrName>
                                        </p:attrNameLst>
                                      </p:cBhvr>
                                      <p:to>
                                        <p:strVal val="visible"/>
                                      </p:to>
                                    </p:set>
                                    <p:animEffect transition="in" filter="fade">
                                      <p:cBhvr>
                                        <p:cTn id="24" dur="1000"/>
                                        <p:tgtEl>
                                          <p:spTgt spid="1163267">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63267">
                                            <p:txEl>
                                              <p:pRg st="13" end="13"/>
                                            </p:txEl>
                                          </p:spTgt>
                                        </p:tgtEl>
                                        <p:attrNameLst>
                                          <p:attrName>style.visibility</p:attrName>
                                        </p:attrNameLst>
                                      </p:cBhvr>
                                      <p:to>
                                        <p:strVal val="visible"/>
                                      </p:to>
                                    </p:set>
                                    <p:animEffect transition="in" filter="fade">
                                      <p:cBhvr>
                                        <p:cTn id="27" dur="1000"/>
                                        <p:tgtEl>
                                          <p:spTgt spid="116326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327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B2AA49E3-3AF7-4728-88A0-56EA0165E92B}" type="slidenum">
              <a:rPr lang="en-US" altLang="en-US" sz="800">
                <a:solidFill>
                  <a:srgbClr val="660066"/>
                </a:solidFill>
                <a:latin typeface="Arial" panose="020B0604020202020204" pitchFamily="34" charset="0"/>
              </a:rPr>
              <a:pPr eaLnBrk="1" hangingPunct="1"/>
              <a:t>73</a:t>
            </a:fld>
            <a:endParaRPr lang="en-US" altLang="en-US" sz="800">
              <a:solidFill>
                <a:srgbClr val="660066"/>
              </a:solidFill>
              <a:latin typeface="Arial" panose="020B0604020202020204" pitchFamily="34" charset="0"/>
            </a:endParaRPr>
          </a:p>
        </p:txBody>
      </p:sp>
      <p:sp>
        <p:nvSpPr>
          <p:cNvPr id="59395" name="Rectangle 2"/>
          <p:cNvSpPr>
            <a:spLocks noGrp="1" noChangeArrowheads="1"/>
          </p:cNvSpPr>
          <p:nvPr>
            <p:ph type="title"/>
          </p:nvPr>
        </p:nvSpPr>
        <p:spPr/>
        <p:txBody>
          <a:bodyPr/>
          <a:lstStyle/>
          <a:p>
            <a:pPr eaLnBrk="1" hangingPunct="1"/>
            <a:r>
              <a:rPr lang="en-US" altLang="en-US" b="1" smtClean="0">
                <a:solidFill>
                  <a:srgbClr val="660066"/>
                </a:solidFill>
              </a:rPr>
              <a:t>Binary Logit Model</a:t>
            </a:r>
            <a:endParaRPr lang="en-US" altLang="en-US" i="1" smtClean="0">
              <a:solidFill>
                <a:srgbClr val="660066"/>
              </a:solidFill>
            </a:endParaRPr>
          </a:p>
        </p:txBody>
      </p:sp>
      <p:sp>
        <p:nvSpPr>
          <p:cNvPr id="59396" name="Rectangle 3"/>
          <p:cNvSpPr>
            <a:spLocks noGrp="1" noChangeArrowheads="1"/>
          </p:cNvSpPr>
          <p:nvPr>
            <p:ph type="body" idx="1"/>
          </p:nvPr>
        </p:nvSpPr>
        <p:spPr>
          <a:xfrm>
            <a:off x="498475" y="1774825"/>
            <a:ext cx="8023225" cy="4435475"/>
          </a:xfrm>
        </p:spPr>
        <p:txBody>
          <a:bodyPr/>
          <a:lstStyle/>
          <a:p>
            <a:pPr eaLnBrk="1" hangingPunct="1"/>
            <a:r>
              <a:rPr lang="en-US" altLang="en-US" sz="2000" smtClean="0"/>
              <a:t>Error terms are extreme-value (or Gumbel) distributed.</a:t>
            </a:r>
          </a:p>
          <a:p>
            <a:pPr lvl="1" eaLnBrk="1" hangingPunct="1"/>
            <a:r>
              <a:rPr lang="en-US" altLang="en-US" sz="1800" smtClean="0"/>
              <a:t>Independently and identically distributed error terms</a:t>
            </a:r>
          </a:p>
          <a:p>
            <a:pPr eaLnBrk="1" hangingPunct="1"/>
            <a:endParaRPr lang="en-US" altLang="en-US" sz="2000" smtClean="0"/>
          </a:p>
          <a:p>
            <a:pPr eaLnBrk="1" hangingPunct="1"/>
            <a:r>
              <a:rPr lang="en-US" altLang="en-US" sz="2000" smtClean="0"/>
              <a:t>The pdf and cdf functions for Gumbel </a:t>
            </a:r>
            <a:r>
              <a:rPr lang="en-US" altLang="en-US" sz="2000" i="1" smtClean="0"/>
              <a:t>G(0,</a:t>
            </a:r>
            <a:r>
              <a:rPr lang="el-GR" altLang="en-US" sz="2000" i="1" smtClean="0">
                <a:cs typeface="Arial" panose="020B0604020202020204" pitchFamily="34" charset="0"/>
              </a:rPr>
              <a:t>θ</a:t>
            </a:r>
            <a:r>
              <a:rPr lang="en-US" altLang="en-US" sz="2000" i="1" smtClean="0">
                <a:cs typeface="Arial" panose="020B0604020202020204" pitchFamily="34" charset="0"/>
              </a:rPr>
              <a:t>)</a:t>
            </a:r>
            <a:r>
              <a:rPr lang="en-US" altLang="en-US" sz="2000" i="1" smtClean="0"/>
              <a:t>:</a:t>
            </a:r>
            <a:r>
              <a:rPr lang="en-US" altLang="en-US" sz="2000" smtClean="0"/>
              <a:t> </a:t>
            </a:r>
          </a:p>
          <a:p>
            <a:pPr lvl="1" eaLnBrk="1" hangingPunct="1"/>
            <a:endParaRPr lang="en-US" altLang="en-US" sz="1800" smtClean="0"/>
          </a:p>
          <a:p>
            <a:pPr lvl="2" eaLnBrk="1" hangingPunct="1"/>
            <a:endParaRPr lang="en-US" altLang="en-US" sz="1600" smtClean="0"/>
          </a:p>
          <a:p>
            <a:pPr lvl="2" eaLnBrk="1" hangingPunct="1"/>
            <a:endParaRPr lang="en-US" altLang="en-US" sz="1600" smtClean="0"/>
          </a:p>
          <a:p>
            <a:pPr eaLnBrk="1" hangingPunct="1"/>
            <a:endParaRPr lang="en-US" altLang="en-US" sz="2000" smtClean="0"/>
          </a:p>
          <a:p>
            <a:pPr lvl="4" eaLnBrk="1" hangingPunct="1">
              <a:buFont typeface="Wingdings" panose="05000000000000000000" pitchFamily="2" charset="2"/>
              <a:buNone/>
            </a:pPr>
            <a:r>
              <a:rPr lang="en-US" altLang="en-US" sz="1400" smtClean="0"/>
              <a:t>			</a:t>
            </a:r>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buFont typeface="Wingdings" panose="05000000000000000000" pitchFamily="2" charset="2"/>
              <a:buNone/>
            </a:pPr>
            <a:endParaRPr lang="en-US" altLang="en-US" sz="2000" smtClean="0"/>
          </a:p>
          <a:p>
            <a:pPr eaLnBrk="1" hangingPunct="1"/>
            <a:endParaRPr lang="en-US" altLang="en-US" sz="2000" smtClean="0"/>
          </a:p>
        </p:txBody>
      </p:sp>
      <p:sp>
        <p:nvSpPr>
          <p:cNvPr id="59397" name="Rectangle 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5939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59399"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aphicFrame>
        <p:nvGraphicFramePr>
          <p:cNvPr id="59400" name="Object 9"/>
          <p:cNvGraphicFramePr>
            <a:graphicFrameLocks noChangeAspect="1"/>
          </p:cNvGraphicFramePr>
          <p:nvPr/>
        </p:nvGraphicFramePr>
        <p:xfrm>
          <a:off x="976313" y="3167063"/>
          <a:ext cx="2652712" cy="911225"/>
        </p:xfrm>
        <a:graphic>
          <a:graphicData uri="http://schemas.openxmlformats.org/presentationml/2006/ole">
            <mc:AlternateContent xmlns:mc="http://schemas.openxmlformats.org/markup-compatibility/2006">
              <mc:Choice xmlns:v="urn:schemas-microsoft-com:vml" Requires="v">
                <p:oleObj spid="_x0000_s59443" name="Equation" r:id="rId4" imgW="1294838" imgH="444307" progId="Equation.DSMT4">
                  <p:embed/>
                </p:oleObj>
              </mc:Choice>
              <mc:Fallback>
                <p:oleObj name="Equation" r:id="rId4" imgW="1294838" imgH="444307"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13" y="3167063"/>
                        <a:ext cx="2652712"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1" name="Object 10"/>
          <p:cNvGraphicFramePr>
            <a:graphicFrameLocks noChangeAspect="1"/>
          </p:cNvGraphicFramePr>
          <p:nvPr/>
        </p:nvGraphicFramePr>
        <p:xfrm>
          <a:off x="4206875" y="3103563"/>
          <a:ext cx="4344988" cy="911225"/>
        </p:xfrm>
        <a:graphic>
          <a:graphicData uri="http://schemas.openxmlformats.org/presentationml/2006/ole">
            <mc:AlternateContent xmlns:mc="http://schemas.openxmlformats.org/markup-compatibility/2006">
              <mc:Choice xmlns:v="urn:schemas-microsoft-com:vml" Requires="v">
                <p:oleObj spid="_x0000_s59444" name="Equation" r:id="rId6" imgW="2120900" imgH="444500" progId="Equation.DSMT4">
                  <p:embed/>
                </p:oleObj>
              </mc:Choice>
              <mc:Fallback>
                <p:oleObj name="Equation" r:id="rId6" imgW="2120900" imgH="4445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6875" y="3103563"/>
                        <a:ext cx="4344988"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2" name="Line 11"/>
          <p:cNvSpPr>
            <a:spLocks noChangeShapeType="1"/>
          </p:cNvSpPr>
          <p:nvPr/>
        </p:nvSpPr>
        <p:spPr bwMode="auto">
          <a:xfrm flipH="1">
            <a:off x="1879600" y="3949700"/>
            <a:ext cx="190500" cy="393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403" name="Text Box 12"/>
          <p:cNvSpPr txBox="1">
            <a:spLocks noChangeArrowheads="1"/>
          </p:cNvSpPr>
          <p:nvPr/>
        </p:nvSpPr>
        <p:spPr bwMode="auto">
          <a:xfrm>
            <a:off x="698500" y="4343400"/>
            <a:ext cx="25019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t>Scale parameter that determines the variance of the distribution</a:t>
            </a:r>
          </a:p>
        </p:txBody>
      </p:sp>
      <p:graphicFrame>
        <p:nvGraphicFramePr>
          <p:cNvPr id="59404" name="Object 13"/>
          <p:cNvGraphicFramePr>
            <a:graphicFrameLocks noChangeAspect="1"/>
          </p:cNvGraphicFramePr>
          <p:nvPr/>
        </p:nvGraphicFramePr>
        <p:xfrm>
          <a:off x="4676775" y="4267200"/>
          <a:ext cx="2262188" cy="1301750"/>
        </p:xfrm>
        <a:graphic>
          <a:graphicData uri="http://schemas.openxmlformats.org/presentationml/2006/ole">
            <mc:AlternateContent xmlns:mc="http://schemas.openxmlformats.org/markup-compatibility/2006">
              <mc:Choice xmlns:v="urn:schemas-microsoft-com:vml" Requires="v">
                <p:oleObj spid="_x0000_s59445" name="Equation" r:id="rId8" imgW="1104421" imgH="634725" progId="Equation.DSMT4">
                  <p:embed/>
                </p:oleObj>
              </mc:Choice>
              <mc:Fallback>
                <p:oleObj name="Equation" r:id="rId8" imgW="1104421" imgH="634725"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6775" y="4267200"/>
                        <a:ext cx="2262188" cy="130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5" name="Text Box 14"/>
          <p:cNvSpPr txBox="1">
            <a:spLocks noChangeArrowheads="1"/>
          </p:cNvSpPr>
          <p:nvPr/>
        </p:nvSpPr>
        <p:spPr bwMode="auto">
          <a:xfrm>
            <a:off x="6896100" y="4724400"/>
            <a:ext cx="2247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a:t>For ease assume </a:t>
            </a:r>
            <a:r>
              <a:rPr lang="el-GR" altLang="en-US" sz="1600" i="1">
                <a:cs typeface="Times New Roman" panose="02020603050405020304" pitchFamily="18" charset="0"/>
              </a:rPr>
              <a:t>θ</a:t>
            </a:r>
            <a:r>
              <a:rPr lang="en-US" altLang="en-US" sz="1600" i="1">
                <a:cs typeface="Times New Roman" panose="02020603050405020304" pitchFamily="18" charset="0"/>
              </a:rPr>
              <a:t>=</a:t>
            </a:r>
            <a:r>
              <a:rPr lang="en-US" altLang="en-US" sz="1600">
                <a:cs typeface="Times New Roman" panose="02020603050405020304" pitchFamily="18" charset="0"/>
              </a:rPr>
              <a:t>1</a:t>
            </a:r>
            <a:endParaRPr lang="el-GR" altLang="en-US" sz="1600">
              <a:cs typeface="Times New Roman" panose="02020603050405020304" pitchFamily="18" charset="0"/>
            </a:endParaRPr>
          </a:p>
        </p:txBody>
      </p:sp>
      <p:graphicFrame>
        <p:nvGraphicFramePr>
          <p:cNvPr id="59406" name="Object 15"/>
          <p:cNvGraphicFramePr>
            <a:graphicFrameLocks noChangeAspect="1"/>
          </p:cNvGraphicFramePr>
          <p:nvPr/>
        </p:nvGraphicFramePr>
        <p:xfrm>
          <a:off x="541338" y="5559425"/>
          <a:ext cx="2913062" cy="495300"/>
        </p:xfrm>
        <a:graphic>
          <a:graphicData uri="http://schemas.openxmlformats.org/presentationml/2006/ole">
            <mc:AlternateContent xmlns:mc="http://schemas.openxmlformats.org/markup-compatibility/2006">
              <mc:Choice xmlns:v="urn:schemas-microsoft-com:vml" Requires="v">
                <p:oleObj spid="_x0000_s59446" name="Equation" r:id="rId10" imgW="1422400" imgH="241300" progId="Equation.DSMT4">
                  <p:embed/>
                </p:oleObj>
              </mc:Choice>
              <mc:Fallback>
                <p:oleObj name="Equation" r:id="rId10" imgW="1422400" imgH="241300"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338" y="5559425"/>
                        <a:ext cx="291306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7" name="Object 16"/>
          <p:cNvGraphicFramePr>
            <a:graphicFrameLocks noChangeAspect="1"/>
          </p:cNvGraphicFramePr>
          <p:nvPr/>
        </p:nvGraphicFramePr>
        <p:xfrm>
          <a:off x="1938338" y="6075363"/>
          <a:ext cx="1644650" cy="623887"/>
        </p:xfrm>
        <a:graphic>
          <a:graphicData uri="http://schemas.openxmlformats.org/presentationml/2006/ole">
            <mc:AlternateContent xmlns:mc="http://schemas.openxmlformats.org/markup-compatibility/2006">
              <mc:Choice xmlns:v="urn:schemas-microsoft-com:vml" Requires="v">
                <p:oleObj spid="_x0000_s59447" name="Equation" r:id="rId12" imgW="1104900" imgH="419100" progId="Equation.DSMT4">
                  <p:embed/>
                </p:oleObj>
              </mc:Choice>
              <mc:Fallback>
                <p:oleObj name="Equation" r:id="rId12" imgW="1104900" imgH="419100"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8338" y="6075363"/>
                        <a:ext cx="164465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993D82E1-946D-4B3F-9C82-A1AA35929354}" type="slidenum">
              <a:rPr lang="en-US" altLang="en-US" sz="800">
                <a:solidFill>
                  <a:srgbClr val="660066"/>
                </a:solidFill>
                <a:latin typeface="Arial" panose="020B0604020202020204" pitchFamily="34" charset="0"/>
              </a:rPr>
              <a:pPr eaLnBrk="1" hangingPunct="1"/>
              <a:t>74</a:t>
            </a:fld>
            <a:endParaRPr lang="en-US" altLang="en-US" sz="800">
              <a:solidFill>
                <a:srgbClr val="660066"/>
              </a:solidFill>
              <a:latin typeface="Arial" panose="020B0604020202020204" pitchFamily="34" charset="0"/>
            </a:endParaRPr>
          </a:p>
        </p:txBody>
      </p:sp>
      <p:sp>
        <p:nvSpPr>
          <p:cNvPr id="60419"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60420" name="Rectangle 3"/>
          <p:cNvSpPr>
            <a:spLocks noGrp="1" noChangeArrowheads="1"/>
          </p:cNvSpPr>
          <p:nvPr>
            <p:ph type="body" idx="1"/>
          </p:nvPr>
        </p:nvSpPr>
        <p:spPr>
          <a:xfrm>
            <a:off x="498475" y="1774825"/>
            <a:ext cx="8023225" cy="4435475"/>
          </a:xfrm>
        </p:spPr>
        <p:txBody>
          <a:bodyPr/>
          <a:lstStyle/>
          <a:p>
            <a:pPr eaLnBrk="1" hangingPunct="1"/>
            <a:endParaRPr lang="en-US" altLang="en-US" sz="2000" smtClean="0"/>
          </a:p>
          <a:p>
            <a:pPr lvl="1" eaLnBrk="1" hangingPunct="1"/>
            <a:endParaRPr lang="en-US" altLang="en-US" sz="1800" smtClean="0"/>
          </a:p>
          <a:p>
            <a:pPr lvl="2" eaLnBrk="1" hangingPunct="1"/>
            <a:endParaRPr lang="en-US" altLang="en-US" sz="1600" smtClean="0"/>
          </a:p>
          <a:p>
            <a:pPr lvl="2" eaLnBrk="1" hangingPunct="1"/>
            <a:endParaRPr lang="en-US" altLang="en-US" sz="1600" smtClean="0"/>
          </a:p>
          <a:p>
            <a:pPr eaLnBrk="1" hangingPunct="1"/>
            <a:endParaRPr lang="en-US" altLang="en-US" sz="2000" smtClean="0"/>
          </a:p>
          <a:p>
            <a:pPr lvl="4" eaLnBrk="1" hangingPunct="1">
              <a:buFont typeface="Wingdings" panose="05000000000000000000" pitchFamily="2" charset="2"/>
              <a:buNone/>
            </a:pPr>
            <a:r>
              <a:rPr lang="en-US" altLang="en-US" sz="1400" smtClean="0"/>
              <a:t>			</a:t>
            </a:r>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buFont typeface="Wingdings" panose="05000000000000000000" pitchFamily="2" charset="2"/>
              <a:buNone/>
            </a:pPr>
            <a:endParaRPr lang="en-US" altLang="en-US" sz="2000" smtClean="0"/>
          </a:p>
          <a:p>
            <a:pPr eaLnBrk="1" hangingPunct="1"/>
            <a:endParaRPr lang="en-US" altLang="en-US" sz="2000" smtClean="0"/>
          </a:p>
        </p:txBody>
      </p:sp>
      <p:sp>
        <p:nvSpPr>
          <p:cNvPr id="60421" name="Rectangle 4"/>
          <p:cNvSpPr>
            <a:spLocks noChangeArrowheads="1"/>
          </p:cNvSpPr>
          <p:nvPr/>
        </p:nvSpPr>
        <p:spPr bwMode="auto">
          <a:xfrm>
            <a:off x="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sp>
        <p:nvSpPr>
          <p:cNvPr id="6042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60423" name="Rectangle 6"/>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l" eaLnBrk="1" hangingPunct="1">
              <a:spcBef>
                <a:spcPct val="0"/>
              </a:spcBef>
            </a:pPr>
            <a:endParaRPr lang="en-US" altLang="en-US" sz="1800">
              <a:latin typeface="Arial" panose="020B0604020202020204" pitchFamily="34" charset="0"/>
            </a:endParaRPr>
          </a:p>
        </p:txBody>
      </p:sp>
      <p:graphicFrame>
        <p:nvGraphicFramePr>
          <p:cNvPr id="1167373" name="Object 13"/>
          <p:cNvGraphicFramePr>
            <a:graphicFrameLocks noChangeAspect="1"/>
          </p:cNvGraphicFramePr>
          <p:nvPr/>
        </p:nvGraphicFramePr>
        <p:xfrm>
          <a:off x="5807075" y="3997325"/>
          <a:ext cx="3355975" cy="495300"/>
        </p:xfrm>
        <a:graphic>
          <a:graphicData uri="http://schemas.openxmlformats.org/presentationml/2006/ole">
            <mc:AlternateContent xmlns:mc="http://schemas.openxmlformats.org/markup-compatibility/2006">
              <mc:Choice xmlns:v="urn:schemas-microsoft-com:vml" Requires="v">
                <p:oleObj spid="_x0000_s60497" name="Equation" r:id="rId4" imgW="1638300" imgH="241300" progId="Equation.DSMT4">
                  <p:embed/>
                </p:oleObj>
              </mc:Choice>
              <mc:Fallback>
                <p:oleObj name="Equation" r:id="rId4" imgW="1638300" imgH="2413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075" y="3997325"/>
                        <a:ext cx="335597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5" name="Object 14"/>
          <p:cNvGraphicFramePr>
            <a:graphicFrameLocks noChangeAspect="1"/>
          </p:cNvGraphicFramePr>
          <p:nvPr/>
        </p:nvGraphicFramePr>
        <p:xfrm>
          <a:off x="666750" y="1682750"/>
          <a:ext cx="3238500" cy="647700"/>
        </p:xfrm>
        <a:graphic>
          <a:graphicData uri="http://schemas.openxmlformats.org/presentationml/2006/ole">
            <mc:AlternateContent xmlns:mc="http://schemas.openxmlformats.org/markup-compatibility/2006">
              <mc:Choice xmlns:v="urn:schemas-microsoft-com:vml" Requires="v">
                <p:oleObj spid="_x0000_s60498" name="Equation" r:id="rId6" imgW="1206500" imgH="241300" progId="Equation.DSMT4">
                  <p:embed/>
                </p:oleObj>
              </mc:Choice>
              <mc:Fallback>
                <p:oleObj name="Equation" r:id="rId6" imgW="1206500" imgH="24130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50" y="1682750"/>
                        <a:ext cx="3238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6" name="Object 15"/>
          <p:cNvGraphicFramePr>
            <a:graphicFrameLocks noChangeAspect="1"/>
          </p:cNvGraphicFramePr>
          <p:nvPr/>
        </p:nvGraphicFramePr>
        <p:xfrm>
          <a:off x="5443538" y="1695450"/>
          <a:ext cx="3103562" cy="647700"/>
        </p:xfrm>
        <a:graphic>
          <a:graphicData uri="http://schemas.openxmlformats.org/presentationml/2006/ole">
            <mc:AlternateContent xmlns:mc="http://schemas.openxmlformats.org/markup-compatibility/2006">
              <mc:Choice xmlns:v="urn:schemas-microsoft-com:vml" Requires="v">
                <p:oleObj spid="_x0000_s60499" name="Equation" r:id="rId8" imgW="1155700" imgH="241300" progId="Equation.DSMT4">
                  <p:embed/>
                </p:oleObj>
              </mc:Choice>
              <mc:Fallback>
                <p:oleObj name="Equation" r:id="rId8" imgW="1155700" imgH="241300"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3538" y="1695450"/>
                        <a:ext cx="31035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7" name="Object 16"/>
          <p:cNvGraphicFramePr>
            <a:graphicFrameLocks noChangeAspect="1"/>
          </p:cNvGraphicFramePr>
          <p:nvPr/>
        </p:nvGraphicFramePr>
        <p:xfrm>
          <a:off x="1152525" y="2422525"/>
          <a:ext cx="1871663" cy="495300"/>
        </p:xfrm>
        <a:graphic>
          <a:graphicData uri="http://schemas.openxmlformats.org/presentationml/2006/ole">
            <mc:AlternateContent xmlns:mc="http://schemas.openxmlformats.org/markup-compatibility/2006">
              <mc:Choice xmlns:v="urn:schemas-microsoft-com:vml" Requires="v">
                <p:oleObj spid="_x0000_s60500" name="Equation" r:id="rId10" imgW="914400" imgH="241300" progId="Equation.DSMT4">
                  <p:embed/>
                </p:oleObj>
              </mc:Choice>
              <mc:Fallback>
                <p:oleObj name="Equation" r:id="rId10" imgW="914400" imgH="24130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2525" y="2422525"/>
                        <a:ext cx="187166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8" name="Object 18"/>
          <p:cNvGraphicFramePr>
            <a:graphicFrameLocks noChangeAspect="1"/>
          </p:cNvGraphicFramePr>
          <p:nvPr/>
        </p:nvGraphicFramePr>
        <p:xfrm>
          <a:off x="5965825" y="2384425"/>
          <a:ext cx="1846263" cy="495300"/>
        </p:xfrm>
        <a:graphic>
          <a:graphicData uri="http://schemas.openxmlformats.org/presentationml/2006/ole">
            <mc:AlternateContent xmlns:mc="http://schemas.openxmlformats.org/markup-compatibility/2006">
              <mc:Choice xmlns:v="urn:schemas-microsoft-com:vml" Requires="v">
                <p:oleObj spid="_x0000_s60501" name="Equation" r:id="rId12" imgW="901309" imgH="241195" progId="Equation.DSMT4">
                  <p:embed/>
                </p:oleObj>
              </mc:Choice>
              <mc:Fallback>
                <p:oleObj name="Equation" r:id="rId12" imgW="901309" imgH="241195" progId="Equation.DSMT4">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5825" y="2384425"/>
                        <a:ext cx="184626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379" name="Object 19"/>
          <p:cNvGraphicFramePr>
            <a:graphicFrameLocks noChangeAspect="1"/>
          </p:cNvGraphicFramePr>
          <p:nvPr/>
        </p:nvGraphicFramePr>
        <p:xfrm>
          <a:off x="0" y="3246438"/>
          <a:ext cx="9066213" cy="409575"/>
        </p:xfrm>
        <a:graphic>
          <a:graphicData uri="http://schemas.openxmlformats.org/presentationml/2006/ole">
            <mc:AlternateContent xmlns:mc="http://schemas.openxmlformats.org/markup-compatibility/2006">
              <mc:Choice xmlns:v="urn:schemas-microsoft-com:vml" Requires="v">
                <p:oleObj spid="_x0000_s60502" name="Equation" r:id="rId14" imgW="5346700" imgH="241300" progId="Equation.DSMT4">
                  <p:embed/>
                </p:oleObj>
              </mc:Choice>
              <mc:Fallback>
                <p:oleObj name="Equation" r:id="rId14" imgW="5346700" imgH="241300"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3246438"/>
                        <a:ext cx="9066213"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380" name="Object 20"/>
          <p:cNvGraphicFramePr>
            <a:graphicFrameLocks noChangeAspect="1"/>
          </p:cNvGraphicFramePr>
          <p:nvPr/>
        </p:nvGraphicFramePr>
        <p:xfrm>
          <a:off x="1042988" y="4805363"/>
          <a:ext cx="2366962" cy="911225"/>
        </p:xfrm>
        <a:graphic>
          <a:graphicData uri="http://schemas.openxmlformats.org/presentationml/2006/ole">
            <mc:AlternateContent xmlns:mc="http://schemas.openxmlformats.org/markup-compatibility/2006">
              <mc:Choice xmlns:v="urn:schemas-microsoft-com:vml" Requires="v">
                <p:oleObj spid="_x0000_s60503" name="Equation" r:id="rId16" imgW="1155199" imgH="444307" progId="Equation.DSMT4">
                  <p:embed/>
                </p:oleObj>
              </mc:Choice>
              <mc:Fallback>
                <p:oleObj name="Equation" r:id="rId16" imgW="1155199" imgH="444307"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2988" y="4805363"/>
                        <a:ext cx="2366962"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381" name="Object 21"/>
          <p:cNvGraphicFramePr>
            <a:graphicFrameLocks noChangeAspect="1"/>
          </p:cNvGraphicFramePr>
          <p:nvPr/>
        </p:nvGraphicFramePr>
        <p:xfrm>
          <a:off x="4270375" y="4819650"/>
          <a:ext cx="4294188" cy="806450"/>
        </p:xfrm>
        <a:graphic>
          <a:graphicData uri="http://schemas.openxmlformats.org/presentationml/2006/ole">
            <mc:AlternateContent xmlns:mc="http://schemas.openxmlformats.org/markup-compatibility/2006">
              <mc:Choice xmlns:v="urn:schemas-microsoft-com:vml" Requires="v">
                <p:oleObj spid="_x0000_s60504" name="Equation" r:id="rId18" imgW="2095500" imgH="393700" progId="Equation.DSMT4">
                  <p:embed/>
                </p:oleObj>
              </mc:Choice>
              <mc:Fallback>
                <p:oleObj name="Equation" r:id="rId18" imgW="2095500" imgH="393700"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70375" y="4819650"/>
                        <a:ext cx="4294188"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382" name="AutoShape 22"/>
          <p:cNvSpPr>
            <a:spLocks noChangeArrowheads="1"/>
          </p:cNvSpPr>
          <p:nvPr/>
        </p:nvSpPr>
        <p:spPr bwMode="auto">
          <a:xfrm>
            <a:off x="6604000" y="3721100"/>
            <a:ext cx="177800" cy="342900"/>
          </a:xfrm>
          <a:prstGeom prst="downArrow">
            <a:avLst>
              <a:gd name="adj1" fmla="val 50000"/>
              <a:gd name="adj2" fmla="val 48214"/>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1167384" name="Object 24"/>
          <p:cNvGraphicFramePr>
            <a:graphicFrameLocks noChangeAspect="1"/>
          </p:cNvGraphicFramePr>
          <p:nvPr/>
        </p:nvGraphicFramePr>
        <p:xfrm>
          <a:off x="447675" y="5870575"/>
          <a:ext cx="5707063" cy="796925"/>
        </p:xfrm>
        <a:graphic>
          <a:graphicData uri="http://schemas.openxmlformats.org/presentationml/2006/ole">
            <mc:AlternateContent xmlns:mc="http://schemas.openxmlformats.org/markup-compatibility/2006">
              <mc:Choice xmlns:v="urn:schemas-microsoft-com:vml" Requires="v">
                <p:oleObj spid="_x0000_s60505" name="Equation" r:id="rId20" imgW="3365500" imgH="469900" progId="Equation.DSMT4">
                  <p:embed/>
                </p:oleObj>
              </mc:Choice>
              <mc:Fallback>
                <p:oleObj name="Equation" r:id="rId20" imgW="3365500" imgH="469900" progId="Equation.DSMT4">
                  <p:embed/>
                  <p:pic>
                    <p:nvPicPr>
                      <p:cNvPr id="0"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7675" y="5870575"/>
                        <a:ext cx="5707063"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67379"/>
                                        </p:tgtEl>
                                        <p:attrNameLst>
                                          <p:attrName>style.visibility</p:attrName>
                                        </p:attrNameLst>
                                      </p:cBhvr>
                                      <p:to>
                                        <p:strVal val="visible"/>
                                      </p:to>
                                    </p:set>
                                    <p:animEffect transition="in" filter="fade">
                                      <p:cBhvr>
                                        <p:cTn id="7" dur="1000"/>
                                        <p:tgtEl>
                                          <p:spTgt spid="1167379"/>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67382"/>
                                        </p:tgtEl>
                                        <p:attrNameLst>
                                          <p:attrName>style.visibility</p:attrName>
                                        </p:attrNameLst>
                                      </p:cBhvr>
                                      <p:to>
                                        <p:strVal val="visible"/>
                                      </p:to>
                                    </p:set>
                                    <p:animEffect transition="in" filter="fade">
                                      <p:cBhvr>
                                        <p:cTn id="11" dur="1000"/>
                                        <p:tgtEl>
                                          <p:spTgt spid="1167382"/>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67373"/>
                                        </p:tgtEl>
                                        <p:attrNameLst>
                                          <p:attrName>style.visibility</p:attrName>
                                        </p:attrNameLst>
                                      </p:cBhvr>
                                      <p:to>
                                        <p:strVal val="visible"/>
                                      </p:to>
                                    </p:set>
                                    <p:animEffect transition="in" filter="fade">
                                      <p:cBhvr>
                                        <p:cTn id="15" dur="1000"/>
                                        <p:tgtEl>
                                          <p:spTgt spid="11673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167380"/>
                                        </p:tgtEl>
                                        <p:attrNameLst>
                                          <p:attrName>style.visibility</p:attrName>
                                        </p:attrNameLst>
                                      </p:cBhvr>
                                      <p:to>
                                        <p:strVal val="visible"/>
                                      </p:to>
                                    </p:set>
                                    <p:animEffect transition="in" filter="fade">
                                      <p:cBhvr>
                                        <p:cTn id="20" dur="1000"/>
                                        <p:tgtEl>
                                          <p:spTgt spid="1167380"/>
                                        </p:tgtEl>
                                      </p:cBhvr>
                                    </p:animEffect>
                                  </p:childTnLst>
                                </p:cTn>
                              </p:par>
                              <p:par>
                                <p:cTn id="21" presetID="10" presetClass="entr" presetSubtype="0" fill="hold" nodeType="withEffect">
                                  <p:stCondLst>
                                    <p:cond delay="0"/>
                                  </p:stCondLst>
                                  <p:childTnLst>
                                    <p:set>
                                      <p:cBhvr>
                                        <p:cTn id="22" dur="1" fill="hold">
                                          <p:stCondLst>
                                            <p:cond delay="0"/>
                                          </p:stCondLst>
                                        </p:cTn>
                                        <p:tgtEl>
                                          <p:spTgt spid="1167381"/>
                                        </p:tgtEl>
                                        <p:attrNameLst>
                                          <p:attrName>style.visibility</p:attrName>
                                        </p:attrNameLst>
                                      </p:cBhvr>
                                      <p:to>
                                        <p:strVal val="visible"/>
                                      </p:to>
                                    </p:set>
                                    <p:animEffect transition="in" filter="fade">
                                      <p:cBhvr>
                                        <p:cTn id="23" dur="1000"/>
                                        <p:tgtEl>
                                          <p:spTgt spid="116738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167384"/>
                                        </p:tgtEl>
                                        <p:attrNameLst>
                                          <p:attrName>style.visibility</p:attrName>
                                        </p:attrNameLst>
                                      </p:cBhvr>
                                      <p:to>
                                        <p:strVal val="visible"/>
                                      </p:to>
                                    </p:set>
                                    <p:animEffect transition="in" filter="fade">
                                      <p:cBhvr>
                                        <p:cTn id="28" dur="1000"/>
                                        <p:tgtEl>
                                          <p:spTgt spid="1167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97A9B8EF-7781-42BB-B113-35E88A9ECE3D}" type="slidenum">
              <a:rPr lang="en-US" altLang="en-US" sz="800">
                <a:solidFill>
                  <a:srgbClr val="660066"/>
                </a:solidFill>
                <a:latin typeface="Arial" panose="020B0604020202020204" pitchFamily="34" charset="0"/>
              </a:rPr>
              <a:pPr eaLnBrk="1" hangingPunct="1"/>
              <a:t>75</a:t>
            </a:fld>
            <a:endParaRPr lang="en-US" altLang="en-US" sz="800">
              <a:solidFill>
                <a:srgbClr val="660066"/>
              </a:solidFill>
              <a:latin typeface="Arial" panose="020B0604020202020204" pitchFamily="34" charset="0"/>
            </a:endParaRPr>
          </a:p>
        </p:txBody>
      </p:sp>
      <p:sp>
        <p:nvSpPr>
          <p:cNvPr id="46083" name="Rectangle 2"/>
          <p:cNvSpPr>
            <a:spLocks noGrp="1" noChangeArrowheads="1"/>
          </p:cNvSpPr>
          <p:nvPr>
            <p:ph type="title"/>
          </p:nvPr>
        </p:nvSpPr>
        <p:spPr/>
        <p:txBody>
          <a:bodyPr/>
          <a:lstStyle/>
          <a:p>
            <a:pPr eaLnBrk="1" hangingPunct="1"/>
            <a:r>
              <a:rPr lang="en-US" altLang="en-US" sz="4000" b="1" smtClean="0">
                <a:solidFill>
                  <a:srgbClr val="660066"/>
                </a:solidFill>
              </a:rPr>
              <a:t>Utility Associated with the Attributes of Alternatives</a:t>
            </a:r>
            <a:endParaRPr lang="en-US" altLang="en-US" sz="4000" i="1" smtClean="0">
              <a:solidFill>
                <a:srgbClr val="660066"/>
              </a:solidFill>
            </a:endParaRPr>
          </a:p>
        </p:txBody>
      </p:sp>
      <p:sp>
        <p:nvSpPr>
          <p:cNvPr id="46084" name="Rectangle 3"/>
          <p:cNvSpPr>
            <a:spLocks noGrp="1" noChangeArrowheads="1"/>
          </p:cNvSpPr>
          <p:nvPr>
            <p:ph type="body" idx="1"/>
          </p:nvPr>
        </p:nvSpPr>
        <p:spPr>
          <a:xfrm>
            <a:off x="514350" y="2143125"/>
            <a:ext cx="7896225" cy="3562350"/>
          </a:xfrm>
        </p:spPr>
        <p:txBody>
          <a:bodyPr/>
          <a:lstStyle/>
          <a:p>
            <a:pPr eaLnBrk="1" hangingPunct="1">
              <a:lnSpc>
                <a:spcPct val="80000"/>
              </a:lnSpc>
            </a:pPr>
            <a:r>
              <a:rPr lang="en-US" altLang="en-US" sz="1800" smtClean="0"/>
              <a:t>Variables that describe the attributes of alternatives “</a:t>
            </a:r>
            <a:r>
              <a:rPr lang="en-US" altLang="en-US" sz="1800" i="1" smtClean="0"/>
              <a:t>V(X</a:t>
            </a:r>
            <a:r>
              <a:rPr lang="en-US" altLang="en-US" sz="1800" i="1" baseline="-25000" smtClean="0"/>
              <a:t>i</a:t>
            </a:r>
            <a:r>
              <a:rPr lang="en-US" altLang="en-US" sz="1800" i="1" smtClean="0"/>
              <a:t>)”</a:t>
            </a:r>
          </a:p>
          <a:p>
            <a:pPr eaLnBrk="1" hangingPunct="1">
              <a:lnSpc>
                <a:spcPct val="80000"/>
              </a:lnSpc>
            </a:pPr>
            <a:endParaRPr lang="en-US" altLang="en-US" sz="1800" smtClean="0"/>
          </a:p>
          <a:p>
            <a:pPr lvl="1" eaLnBrk="1" hangingPunct="1">
              <a:lnSpc>
                <a:spcPct val="80000"/>
              </a:lnSpc>
            </a:pPr>
            <a:r>
              <a:rPr lang="en-US" altLang="en-US" sz="1600" smtClean="0"/>
              <a:t>Influence utility of each alternative for all people in the population of interest </a:t>
            </a:r>
          </a:p>
          <a:p>
            <a:pPr lvl="1" eaLnBrk="1" hangingPunct="1">
              <a:lnSpc>
                <a:spcPct val="80000"/>
              </a:lnSpc>
            </a:pPr>
            <a:endParaRPr lang="en-US" altLang="en-US" sz="1800" smtClean="0"/>
          </a:p>
          <a:p>
            <a:pPr lvl="1" eaLnBrk="1" hangingPunct="1">
              <a:lnSpc>
                <a:spcPct val="80000"/>
              </a:lnSpc>
            </a:pPr>
            <a:r>
              <a:rPr lang="en-US" altLang="en-US" sz="1600" u="sng" smtClean="0"/>
              <a:t>Service attributes:</a:t>
            </a:r>
            <a:r>
              <a:rPr lang="en-US" altLang="en-US" sz="1600" smtClean="0"/>
              <a:t> measurable and expected to influence people’s preferences/choices among alternatives</a:t>
            </a:r>
          </a:p>
          <a:p>
            <a:pPr lvl="1" eaLnBrk="1" hangingPunct="1">
              <a:lnSpc>
                <a:spcPct val="80000"/>
              </a:lnSpc>
            </a:pPr>
            <a:endParaRPr lang="en-US" altLang="en-US" sz="1600" smtClean="0"/>
          </a:p>
          <a:p>
            <a:pPr lvl="2" eaLnBrk="1" hangingPunct="1">
              <a:lnSpc>
                <a:spcPct val="80000"/>
              </a:lnSpc>
            </a:pPr>
            <a:r>
              <a:rPr lang="en-US" altLang="en-US" sz="1400" smtClean="0"/>
              <a:t>For instance, total travel time, in-vehicle travel time, out-of-vehicle travel time, travel cost, transfers required, walk distance, seat availability, etc. for mode choice modeling</a:t>
            </a:r>
          </a:p>
          <a:p>
            <a:pPr lvl="2" eaLnBrk="1" hangingPunct="1">
              <a:lnSpc>
                <a:spcPct val="80000"/>
              </a:lnSpc>
            </a:pPr>
            <a:endParaRPr lang="en-US" altLang="en-US" sz="1800" smtClean="0"/>
          </a:p>
          <a:p>
            <a:pPr lvl="1" eaLnBrk="1" hangingPunct="1">
              <a:lnSpc>
                <a:spcPct val="80000"/>
              </a:lnSpc>
            </a:pPr>
            <a:r>
              <a:rPr lang="en-US" altLang="en-US" sz="1600" smtClean="0"/>
              <a:t>Differ across alternatives for the same individual and also among individuals </a:t>
            </a:r>
          </a:p>
          <a:p>
            <a:pPr lvl="1" eaLnBrk="1" hangingPunct="1">
              <a:lnSpc>
                <a:spcPct val="80000"/>
              </a:lnSpc>
            </a:pPr>
            <a:endParaRPr lang="en-US" altLang="en-US" sz="1600" smtClean="0"/>
          </a:p>
          <a:p>
            <a:pPr lvl="2" eaLnBrk="1" hangingPunct="1">
              <a:lnSpc>
                <a:spcPct val="80000"/>
              </a:lnSpc>
            </a:pPr>
            <a:r>
              <a:rPr lang="en-US" altLang="en-US" sz="1400" smtClean="0"/>
              <a:t>Consider the differences in the origin and destination locations of each person’s travel in the context of mode choice modeling</a:t>
            </a:r>
          </a:p>
        </p:txBody>
      </p:sp>
      <p:pic>
        <p:nvPicPr>
          <p:cNvPr id="113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5734050"/>
            <a:ext cx="68865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33580" name="Group 12"/>
          <p:cNvGrpSpPr>
            <a:grpSpLocks/>
          </p:cNvGrpSpPr>
          <p:nvPr/>
        </p:nvGrpSpPr>
        <p:grpSpPr bwMode="auto">
          <a:xfrm>
            <a:off x="638175" y="6162675"/>
            <a:ext cx="5010150" cy="695325"/>
            <a:chOff x="402" y="3882"/>
            <a:chExt cx="3156" cy="438"/>
          </a:xfrm>
        </p:grpSpPr>
        <p:sp>
          <p:nvSpPr>
            <p:cNvPr id="46087" name="Line 6"/>
            <p:cNvSpPr>
              <a:spLocks noChangeShapeType="1"/>
            </p:cNvSpPr>
            <p:nvPr/>
          </p:nvSpPr>
          <p:spPr bwMode="auto">
            <a:xfrm>
              <a:off x="2166" y="3924"/>
              <a:ext cx="342" cy="114"/>
            </a:xfrm>
            <a:prstGeom prst="line">
              <a:avLst/>
            </a:prstGeom>
            <a:noFill/>
            <a:ln w="127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088" name="Text Box 7"/>
            <p:cNvSpPr txBox="1">
              <a:spLocks noChangeArrowheads="1"/>
            </p:cNvSpPr>
            <p:nvPr/>
          </p:nvSpPr>
          <p:spPr bwMode="auto">
            <a:xfrm>
              <a:off x="2064" y="3994"/>
              <a:ext cx="149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6600"/>
                  </a:solidFill>
                </a:rPr>
                <a:t>Value of attribute </a:t>
              </a:r>
              <a:r>
                <a:rPr lang="en-US" altLang="en-US" i="1">
                  <a:solidFill>
                    <a:srgbClr val="006600"/>
                  </a:solidFill>
                </a:rPr>
                <a:t>k</a:t>
              </a:r>
              <a:r>
                <a:rPr lang="en-US" altLang="en-US">
                  <a:solidFill>
                    <a:srgbClr val="006600"/>
                  </a:solidFill>
                </a:rPr>
                <a:t> for alternative </a:t>
              </a:r>
              <a:r>
                <a:rPr lang="en-US" altLang="en-US" i="1">
                  <a:solidFill>
                    <a:srgbClr val="006600"/>
                  </a:solidFill>
                </a:rPr>
                <a:t>i</a:t>
              </a:r>
            </a:p>
          </p:txBody>
        </p:sp>
        <p:sp>
          <p:nvSpPr>
            <p:cNvPr id="46089" name="Line 10"/>
            <p:cNvSpPr>
              <a:spLocks noChangeShapeType="1"/>
            </p:cNvSpPr>
            <p:nvPr/>
          </p:nvSpPr>
          <p:spPr bwMode="auto">
            <a:xfrm flipH="1">
              <a:off x="1260" y="3882"/>
              <a:ext cx="324" cy="132"/>
            </a:xfrm>
            <a:prstGeom prst="line">
              <a:avLst/>
            </a:prstGeom>
            <a:noFill/>
            <a:ln w="127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090" name="Text Box 11"/>
            <p:cNvSpPr txBox="1">
              <a:spLocks noChangeArrowheads="1"/>
            </p:cNvSpPr>
            <p:nvPr/>
          </p:nvSpPr>
          <p:spPr bwMode="auto">
            <a:xfrm>
              <a:off x="402" y="3994"/>
              <a:ext cx="139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A50021"/>
                  </a:solidFill>
                </a:rPr>
                <a:t>Effect of attribute </a:t>
              </a:r>
              <a:r>
                <a:rPr lang="en-US" altLang="en-US" i="1">
                  <a:solidFill>
                    <a:srgbClr val="A50021"/>
                  </a:solidFill>
                </a:rPr>
                <a:t>k</a:t>
              </a:r>
              <a:r>
                <a:rPr lang="en-US" altLang="en-US">
                  <a:solidFill>
                    <a:srgbClr val="A50021"/>
                  </a:solidFill>
                </a:rPr>
                <a:t> on the utility of an alternative</a:t>
              </a:r>
              <a:endParaRPr lang="en-US" altLang="en-US" i="1">
                <a:solidFill>
                  <a:srgbClr val="A50021"/>
                </a:solidFill>
              </a:endParaRPr>
            </a:p>
          </p:txBody>
        </p:sp>
      </p:grpSp>
    </p:spTree>
    <p:extLst>
      <p:ext uri="{BB962C8B-B14F-4D97-AF65-F5344CB8AC3E}">
        <p14:creationId xmlns:p14="http://schemas.microsoft.com/office/powerpoint/2010/main" val="4198937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33572"/>
                                        </p:tgtEl>
                                        <p:attrNameLst>
                                          <p:attrName>style.visibility</p:attrName>
                                        </p:attrNameLst>
                                      </p:cBhvr>
                                      <p:to>
                                        <p:strVal val="visible"/>
                                      </p:to>
                                    </p:set>
                                    <p:animEffect transition="in" filter="fade">
                                      <p:cBhvr>
                                        <p:cTn id="7" dur="1000"/>
                                        <p:tgtEl>
                                          <p:spTgt spid="1133572"/>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33580"/>
                                        </p:tgtEl>
                                        <p:attrNameLst>
                                          <p:attrName>style.visibility</p:attrName>
                                        </p:attrNameLst>
                                      </p:cBhvr>
                                      <p:to>
                                        <p:strVal val="visible"/>
                                      </p:to>
                                    </p:set>
                                    <p:animEffect transition="in" filter="fade">
                                      <p:cBhvr>
                                        <p:cTn id="11" dur="1000"/>
                                        <p:tgtEl>
                                          <p:spTgt spid="1133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90B53CA4-E619-4ED2-B306-16D5198FCEC1}" type="slidenum">
              <a:rPr lang="en-US" altLang="en-US" sz="800">
                <a:solidFill>
                  <a:srgbClr val="660066"/>
                </a:solidFill>
                <a:latin typeface="Arial" panose="020B0604020202020204" pitchFamily="34" charset="0"/>
              </a:rPr>
              <a:pPr eaLnBrk="1" hangingPunct="1"/>
              <a:t>76</a:t>
            </a:fld>
            <a:endParaRPr lang="en-US" altLang="en-US" sz="800">
              <a:solidFill>
                <a:srgbClr val="660066"/>
              </a:solidFill>
              <a:latin typeface="Arial" panose="020B0604020202020204" pitchFamily="34" charset="0"/>
            </a:endParaRPr>
          </a:p>
        </p:txBody>
      </p:sp>
      <p:sp>
        <p:nvSpPr>
          <p:cNvPr id="47107" name="Rectangle 2"/>
          <p:cNvSpPr>
            <a:spLocks noGrp="1" noChangeArrowheads="1"/>
          </p:cNvSpPr>
          <p:nvPr>
            <p:ph type="title"/>
          </p:nvPr>
        </p:nvSpPr>
        <p:spPr/>
        <p:txBody>
          <a:bodyPr/>
          <a:lstStyle/>
          <a:p>
            <a:pPr eaLnBrk="1" hangingPunct="1"/>
            <a:endParaRPr lang="en-US" altLang="en-US" i="1" smtClean="0">
              <a:solidFill>
                <a:srgbClr val="660066"/>
              </a:solidFill>
            </a:endParaRPr>
          </a:p>
        </p:txBody>
      </p:sp>
      <p:sp>
        <p:nvSpPr>
          <p:cNvPr id="1135619" name="Rectangle 3"/>
          <p:cNvSpPr>
            <a:spLocks noGrp="1" noChangeArrowheads="1"/>
          </p:cNvSpPr>
          <p:nvPr>
            <p:ph type="body" idx="1"/>
          </p:nvPr>
        </p:nvSpPr>
        <p:spPr>
          <a:xfrm>
            <a:off x="590550" y="3914775"/>
            <a:ext cx="7896225" cy="990600"/>
          </a:xfrm>
        </p:spPr>
        <p:txBody>
          <a:bodyPr/>
          <a:lstStyle/>
          <a:p>
            <a:pPr eaLnBrk="1" hangingPunct="1">
              <a:lnSpc>
                <a:spcPct val="80000"/>
              </a:lnSpc>
            </a:pPr>
            <a:r>
              <a:rPr lang="en-US" altLang="en-US" sz="1600" smtClean="0"/>
              <a:t>Gamma parameters are identical for all alternatives to which they apply </a:t>
            </a:r>
          </a:p>
          <a:p>
            <a:pPr lvl="1" eaLnBrk="1" hangingPunct="1">
              <a:lnSpc>
                <a:spcPct val="80000"/>
              </a:lnSpc>
            </a:pPr>
            <a:r>
              <a:rPr lang="en-US" altLang="en-US" sz="1400" smtClean="0"/>
              <a:t>Sensitivity to travel time and travel cost are identical across alternatives</a:t>
            </a:r>
          </a:p>
          <a:p>
            <a:pPr lvl="1" eaLnBrk="1" hangingPunct="1">
              <a:lnSpc>
                <a:spcPct val="80000"/>
              </a:lnSpc>
            </a:pPr>
            <a:endParaRPr lang="en-US" altLang="en-US" sz="1400" smtClean="0"/>
          </a:p>
          <a:p>
            <a:pPr lvl="1" eaLnBrk="1" hangingPunct="1">
              <a:lnSpc>
                <a:spcPct val="80000"/>
              </a:lnSpc>
            </a:pPr>
            <a:r>
              <a:rPr lang="en-US" altLang="en-US" sz="1400" smtClean="0"/>
              <a:t>But, different parameters can be estimated:</a:t>
            </a:r>
          </a:p>
        </p:txBody>
      </p:sp>
      <p:pic>
        <p:nvPicPr>
          <p:cNvPr id="4710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038350"/>
            <a:ext cx="78009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5627" name="AutoShape 11"/>
          <p:cNvSpPr>
            <a:spLocks noChangeArrowheads="1"/>
          </p:cNvSpPr>
          <p:nvPr/>
        </p:nvSpPr>
        <p:spPr bwMode="auto">
          <a:xfrm>
            <a:off x="2505075" y="2162175"/>
            <a:ext cx="342900" cy="1457325"/>
          </a:xfrm>
          <a:prstGeom prst="roundRect">
            <a:avLst>
              <a:gd name="adj" fmla="val 16667"/>
            </a:avLst>
          </a:prstGeom>
          <a:solidFill>
            <a:srgbClr val="660066">
              <a:alpha val="36078"/>
            </a:srgbClr>
          </a:solidFill>
          <a:ln w="127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35628" name="Text Box 12"/>
          <p:cNvSpPr txBox="1">
            <a:spLocks noChangeArrowheads="1"/>
          </p:cNvSpPr>
          <p:nvPr/>
        </p:nvSpPr>
        <p:spPr bwMode="auto">
          <a:xfrm>
            <a:off x="2057400" y="3552825"/>
            <a:ext cx="3057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chemeClr val="accent2"/>
                </a:solidFill>
              </a:rPr>
              <a:t>Generic: apply to all alternatives</a:t>
            </a:r>
          </a:p>
        </p:txBody>
      </p:sp>
      <p:sp>
        <p:nvSpPr>
          <p:cNvPr id="1135629" name="AutoShape 13"/>
          <p:cNvSpPr>
            <a:spLocks noChangeArrowheads="1"/>
          </p:cNvSpPr>
          <p:nvPr/>
        </p:nvSpPr>
        <p:spPr bwMode="auto">
          <a:xfrm>
            <a:off x="4352925" y="2181225"/>
            <a:ext cx="342900" cy="1457325"/>
          </a:xfrm>
          <a:prstGeom prst="roundRect">
            <a:avLst>
              <a:gd name="adj" fmla="val 16667"/>
            </a:avLst>
          </a:prstGeom>
          <a:solidFill>
            <a:srgbClr val="660066">
              <a:alpha val="36078"/>
            </a:srgbClr>
          </a:solidFill>
          <a:ln w="127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35630" name="AutoShape 14"/>
          <p:cNvSpPr>
            <a:spLocks noChangeArrowheads="1"/>
          </p:cNvSpPr>
          <p:nvPr/>
        </p:nvSpPr>
        <p:spPr bwMode="auto">
          <a:xfrm>
            <a:off x="6238875" y="3190875"/>
            <a:ext cx="409575" cy="361950"/>
          </a:xfrm>
          <a:prstGeom prst="roundRect">
            <a:avLst>
              <a:gd name="adj" fmla="val 16667"/>
            </a:avLst>
          </a:prstGeom>
          <a:solidFill>
            <a:srgbClr val="003300">
              <a:alpha val="34901"/>
            </a:srgbClr>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35631" name="Text Box 15"/>
          <p:cNvSpPr txBox="1">
            <a:spLocks noChangeArrowheads="1"/>
          </p:cNvSpPr>
          <p:nvPr/>
        </p:nvSpPr>
        <p:spPr bwMode="auto">
          <a:xfrm>
            <a:off x="5324475" y="3552825"/>
            <a:ext cx="2266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rgbClr val="003300"/>
                </a:solidFill>
              </a:rPr>
              <a:t>Specific to transit only</a:t>
            </a:r>
          </a:p>
        </p:txBody>
      </p:sp>
      <p:pic>
        <p:nvPicPr>
          <p:cNvPr id="113563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4945063"/>
            <a:ext cx="848677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67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5627"/>
                                        </p:tgtEl>
                                        <p:attrNameLst>
                                          <p:attrName>style.visibility</p:attrName>
                                        </p:attrNameLst>
                                      </p:cBhvr>
                                      <p:to>
                                        <p:strVal val="visible"/>
                                      </p:to>
                                    </p:set>
                                    <p:animEffect transition="in" filter="fade">
                                      <p:cBhvr>
                                        <p:cTn id="7" dur="1000"/>
                                        <p:tgtEl>
                                          <p:spTgt spid="11356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5629"/>
                                        </p:tgtEl>
                                        <p:attrNameLst>
                                          <p:attrName>style.visibility</p:attrName>
                                        </p:attrNameLst>
                                      </p:cBhvr>
                                      <p:to>
                                        <p:strVal val="visible"/>
                                      </p:to>
                                    </p:set>
                                    <p:animEffect transition="in" filter="fade">
                                      <p:cBhvr>
                                        <p:cTn id="10" dur="1000"/>
                                        <p:tgtEl>
                                          <p:spTgt spid="11356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5628"/>
                                        </p:tgtEl>
                                        <p:attrNameLst>
                                          <p:attrName>style.visibility</p:attrName>
                                        </p:attrNameLst>
                                      </p:cBhvr>
                                      <p:to>
                                        <p:strVal val="visible"/>
                                      </p:to>
                                    </p:set>
                                    <p:animEffect transition="in" filter="fade">
                                      <p:cBhvr>
                                        <p:cTn id="13" dur="1000"/>
                                        <p:tgtEl>
                                          <p:spTgt spid="11356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35630"/>
                                        </p:tgtEl>
                                        <p:attrNameLst>
                                          <p:attrName>style.visibility</p:attrName>
                                        </p:attrNameLst>
                                      </p:cBhvr>
                                      <p:to>
                                        <p:strVal val="visible"/>
                                      </p:to>
                                    </p:set>
                                    <p:animEffect transition="in" filter="fade">
                                      <p:cBhvr>
                                        <p:cTn id="18" dur="1000"/>
                                        <p:tgtEl>
                                          <p:spTgt spid="11356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35631"/>
                                        </p:tgtEl>
                                        <p:attrNameLst>
                                          <p:attrName>style.visibility</p:attrName>
                                        </p:attrNameLst>
                                      </p:cBhvr>
                                      <p:to>
                                        <p:strVal val="visible"/>
                                      </p:to>
                                    </p:set>
                                    <p:animEffect transition="in" filter="fade">
                                      <p:cBhvr>
                                        <p:cTn id="21" dur="1000"/>
                                        <p:tgtEl>
                                          <p:spTgt spid="11356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135619">
                                            <p:txEl>
                                              <p:pRg st="0" end="0"/>
                                            </p:txEl>
                                          </p:spTgt>
                                        </p:tgtEl>
                                        <p:attrNameLst>
                                          <p:attrName>style.visibility</p:attrName>
                                        </p:attrNameLst>
                                      </p:cBhvr>
                                      <p:to>
                                        <p:strVal val="visible"/>
                                      </p:to>
                                    </p:set>
                                    <p:animEffect transition="in" filter="fade">
                                      <p:cBhvr>
                                        <p:cTn id="26" dur="1000"/>
                                        <p:tgtEl>
                                          <p:spTgt spid="113561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35619">
                                            <p:txEl>
                                              <p:pRg st="1" end="1"/>
                                            </p:txEl>
                                          </p:spTgt>
                                        </p:tgtEl>
                                        <p:attrNameLst>
                                          <p:attrName>style.visibility</p:attrName>
                                        </p:attrNameLst>
                                      </p:cBhvr>
                                      <p:to>
                                        <p:strVal val="visible"/>
                                      </p:to>
                                    </p:set>
                                    <p:animEffect transition="in" filter="fade">
                                      <p:cBhvr>
                                        <p:cTn id="29" dur="1000"/>
                                        <p:tgtEl>
                                          <p:spTgt spid="1135619">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135619">
                                            <p:txEl>
                                              <p:pRg st="3" end="3"/>
                                            </p:txEl>
                                          </p:spTgt>
                                        </p:tgtEl>
                                        <p:attrNameLst>
                                          <p:attrName>style.visibility</p:attrName>
                                        </p:attrNameLst>
                                      </p:cBhvr>
                                      <p:to>
                                        <p:strVal val="visible"/>
                                      </p:to>
                                    </p:set>
                                    <p:animEffect transition="in" filter="fade">
                                      <p:cBhvr>
                                        <p:cTn id="34" dur="1000"/>
                                        <p:tgtEl>
                                          <p:spTgt spid="1135619">
                                            <p:txEl>
                                              <p:pRg st="3" end="3"/>
                                            </p:txEl>
                                          </p:spTgt>
                                        </p:tgtEl>
                                      </p:cBhvr>
                                    </p:animEffect>
                                  </p:childTnLst>
                                </p:cTn>
                              </p:par>
                            </p:childTnLst>
                          </p:cTn>
                        </p:par>
                        <p:par>
                          <p:cTn id="35" fill="hold" nodeType="afterGroup">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35632"/>
                                        </p:tgtEl>
                                        <p:attrNameLst>
                                          <p:attrName>style.visibility</p:attrName>
                                        </p:attrNameLst>
                                      </p:cBhvr>
                                      <p:to>
                                        <p:strVal val="visible"/>
                                      </p:to>
                                    </p:set>
                                    <p:animEffect transition="in" filter="fade">
                                      <p:cBhvr>
                                        <p:cTn id="38" dur="1000"/>
                                        <p:tgtEl>
                                          <p:spTgt spid="1135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27" grpId="0" animBg="1"/>
      <p:bldP spid="1135628" grpId="0"/>
      <p:bldP spid="1135629" grpId="0" animBg="1"/>
      <p:bldP spid="1135630" grpId="0" animBg="1"/>
      <p:bldP spid="11356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FA8B24A-6C5F-45EF-B5D6-C6DE3B594BA4}" type="slidenum">
              <a:rPr lang="en-US" altLang="en-US" sz="800">
                <a:solidFill>
                  <a:srgbClr val="660066"/>
                </a:solidFill>
                <a:latin typeface="Arial" panose="020B0604020202020204" pitchFamily="34" charset="0"/>
              </a:rPr>
              <a:pPr eaLnBrk="1" hangingPunct="1"/>
              <a:t>77</a:t>
            </a:fld>
            <a:endParaRPr lang="en-US" altLang="en-US" sz="800">
              <a:solidFill>
                <a:srgbClr val="660066"/>
              </a:solidFill>
              <a:latin typeface="Arial" panose="020B0604020202020204" pitchFamily="34" charset="0"/>
            </a:endParaRPr>
          </a:p>
        </p:txBody>
      </p:sp>
      <p:sp>
        <p:nvSpPr>
          <p:cNvPr id="48131" name="Rectangle 2"/>
          <p:cNvSpPr>
            <a:spLocks noGrp="1" noChangeArrowheads="1"/>
          </p:cNvSpPr>
          <p:nvPr>
            <p:ph type="title"/>
          </p:nvPr>
        </p:nvSpPr>
        <p:spPr/>
        <p:txBody>
          <a:bodyPr/>
          <a:lstStyle/>
          <a:p>
            <a:pPr eaLnBrk="1" hangingPunct="1"/>
            <a:r>
              <a:rPr lang="en-US" altLang="en-US" sz="4000" b="1" smtClean="0">
                <a:solidFill>
                  <a:srgbClr val="660066"/>
                </a:solidFill>
              </a:rPr>
              <a:t>Utility ‘Biases’ Due to Excluded Variables</a:t>
            </a:r>
            <a:endParaRPr lang="en-US" altLang="en-US" sz="4000" i="1" smtClean="0">
              <a:solidFill>
                <a:srgbClr val="660066"/>
              </a:solidFill>
            </a:endParaRPr>
          </a:p>
        </p:txBody>
      </p:sp>
      <p:sp>
        <p:nvSpPr>
          <p:cNvPr id="48132" name="Rectangle 3"/>
          <p:cNvSpPr>
            <a:spLocks noGrp="1" noChangeArrowheads="1"/>
          </p:cNvSpPr>
          <p:nvPr>
            <p:ph type="body" idx="1"/>
          </p:nvPr>
        </p:nvSpPr>
        <p:spPr>
          <a:xfrm>
            <a:off x="514350" y="2143125"/>
            <a:ext cx="7896225" cy="4219575"/>
          </a:xfrm>
        </p:spPr>
        <p:txBody>
          <a:bodyPr/>
          <a:lstStyle/>
          <a:p>
            <a:pPr eaLnBrk="1" hangingPunct="1">
              <a:lnSpc>
                <a:spcPct val="80000"/>
              </a:lnSpc>
            </a:pPr>
            <a:r>
              <a:rPr lang="en-US" altLang="en-US" sz="2000" smtClean="0"/>
              <a:t>Decision makers exhibit preferences for alternatives which cannot be explained by the observed attributes of those alternatives</a:t>
            </a:r>
            <a:endParaRPr lang="en-US" altLang="en-US" sz="2000" i="1" smtClean="0"/>
          </a:p>
          <a:p>
            <a:pPr eaLnBrk="1" hangingPunct="1">
              <a:lnSpc>
                <a:spcPct val="80000"/>
              </a:lnSpc>
            </a:pPr>
            <a:endParaRPr lang="en-US" altLang="en-US" sz="2000" smtClean="0"/>
          </a:p>
          <a:p>
            <a:pPr lvl="1" eaLnBrk="1" hangingPunct="1">
              <a:lnSpc>
                <a:spcPct val="80000"/>
              </a:lnSpc>
            </a:pPr>
            <a:r>
              <a:rPr lang="en-US" altLang="en-US" sz="1800" smtClean="0"/>
              <a:t>Alternative specific preference or bias</a:t>
            </a:r>
          </a:p>
          <a:p>
            <a:pPr lvl="1" eaLnBrk="1" hangingPunct="1">
              <a:lnSpc>
                <a:spcPct val="80000"/>
              </a:lnSpc>
            </a:pPr>
            <a:endParaRPr lang="en-US" altLang="en-US" sz="2000" smtClean="0"/>
          </a:p>
          <a:p>
            <a:pPr lvl="1" eaLnBrk="1" hangingPunct="1">
              <a:lnSpc>
                <a:spcPct val="80000"/>
              </a:lnSpc>
            </a:pPr>
            <a:endParaRPr lang="en-US" altLang="en-US" sz="2000" smtClean="0"/>
          </a:p>
          <a:p>
            <a:pPr lvl="2" eaLnBrk="1" hangingPunct="1">
              <a:lnSpc>
                <a:spcPct val="80000"/>
              </a:lnSpc>
            </a:pPr>
            <a:endParaRPr lang="en-US" altLang="en-US" sz="1600" smtClean="0"/>
          </a:p>
          <a:p>
            <a:pPr lvl="2" eaLnBrk="1" hangingPunct="1">
              <a:lnSpc>
                <a:spcPct val="80000"/>
              </a:lnSpc>
            </a:pPr>
            <a:r>
              <a:rPr lang="en-US" altLang="en-US" sz="1600" smtClean="0"/>
              <a:t>Measure the average preference of individuals with different characteristics for an alternative relative to a ‘reference’ alternative</a:t>
            </a:r>
          </a:p>
          <a:p>
            <a:pPr lvl="1" eaLnBrk="1" hangingPunct="1">
              <a:lnSpc>
                <a:spcPct val="80000"/>
              </a:lnSpc>
            </a:pPr>
            <a:endParaRPr lang="en-US" altLang="en-US" sz="1800" smtClean="0"/>
          </a:p>
          <a:p>
            <a:pPr lvl="3" eaLnBrk="1" hangingPunct="1">
              <a:lnSpc>
                <a:spcPct val="80000"/>
              </a:lnSpc>
            </a:pPr>
            <a:r>
              <a:rPr lang="en-US" altLang="en-US" sz="1400" smtClean="0"/>
              <a:t>Relative alternative does not influence the interpretation of the model results</a:t>
            </a:r>
          </a:p>
          <a:p>
            <a:pPr lvl="3" eaLnBrk="1" hangingPunct="1">
              <a:lnSpc>
                <a:spcPct val="80000"/>
              </a:lnSpc>
            </a:pPr>
            <a:endParaRPr lang="en-US" altLang="en-US" sz="1800" smtClean="0"/>
          </a:p>
          <a:p>
            <a:pPr lvl="3" eaLnBrk="1" hangingPunct="1">
              <a:lnSpc>
                <a:spcPct val="80000"/>
              </a:lnSpc>
            </a:pPr>
            <a:r>
              <a:rPr lang="en-US" altLang="en-US" sz="1400" smtClean="0"/>
              <a:t>Be careful: The alternative specific preference also adjusts for the range of sample values in estimation.</a:t>
            </a:r>
            <a:r>
              <a:rPr lang="en-US" altLang="en-US" sz="1800" smtClean="0"/>
              <a:t> </a:t>
            </a:r>
          </a:p>
        </p:txBody>
      </p:sp>
      <p:pic>
        <p:nvPicPr>
          <p:cNvPr id="4813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3686175"/>
            <a:ext cx="38290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4" name="Line 12"/>
          <p:cNvSpPr>
            <a:spLocks noChangeShapeType="1"/>
          </p:cNvSpPr>
          <p:nvPr/>
        </p:nvSpPr>
        <p:spPr bwMode="auto">
          <a:xfrm flipV="1">
            <a:off x="5981700" y="3800475"/>
            <a:ext cx="561975" cy="228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35" name="Text Box 13"/>
          <p:cNvSpPr txBox="1">
            <a:spLocks noChangeArrowheads="1"/>
          </p:cNvSpPr>
          <p:nvPr/>
        </p:nvSpPr>
        <p:spPr bwMode="auto">
          <a:xfrm>
            <a:off x="6362700" y="3533775"/>
            <a:ext cx="16954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t>1 for alternative </a:t>
            </a:r>
            <a:r>
              <a:rPr lang="en-US" altLang="en-US" i="1"/>
              <a:t>i </a:t>
            </a:r>
            <a:r>
              <a:rPr lang="en-US" altLang="en-US"/>
              <a:t>and 0 for others</a:t>
            </a:r>
          </a:p>
        </p:txBody>
      </p:sp>
    </p:spTree>
    <p:extLst>
      <p:ext uri="{BB962C8B-B14F-4D97-AF65-F5344CB8AC3E}">
        <p14:creationId xmlns:p14="http://schemas.microsoft.com/office/powerpoint/2010/main" val="34070571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CD47E9C-2F08-4805-867E-6AF1726E4072}" type="slidenum">
              <a:rPr lang="en-US" altLang="en-US" sz="800">
                <a:solidFill>
                  <a:srgbClr val="660066"/>
                </a:solidFill>
                <a:latin typeface="Arial" panose="020B0604020202020204" pitchFamily="34" charset="0"/>
              </a:rPr>
              <a:pPr eaLnBrk="1" hangingPunct="1"/>
              <a:t>78</a:t>
            </a:fld>
            <a:endParaRPr lang="en-US" altLang="en-US" sz="800">
              <a:solidFill>
                <a:srgbClr val="660066"/>
              </a:solidFill>
              <a:latin typeface="Arial" panose="020B0604020202020204" pitchFamily="34" charset="0"/>
            </a:endParaRPr>
          </a:p>
        </p:txBody>
      </p:sp>
      <p:sp>
        <p:nvSpPr>
          <p:cNvPr id="49155" name="Rectangle 2"/>
          <p:cNvSpPr>
            <a:spLocks noGrp="1" noChangeArrowheads="1"/>
          </p:cNvSpPr>
          <p:nvPr>
            <p:ph type="title"/>
          </p:nvPr>
        </p:nvSpPr>
        <p:spPr>
          <a:xfrm>
            <a:off x="171450" y="457200"/>
            <a:ext cx="8972550" cy="1371600"/>
          </a:xfrm>
        </p:spPr>
        <p:txBody>
          <a:bodyPr/>
          <a:lstStyle/>
          <a:p>
            <a:pPr eaLnBrk="1" hangingPunct="1"/>
            <a:r>
              <a:rPr lang="en-US" altLang="en-US" sz="4000" b="1" smtClean="0">
                <a:solidFill>
                  <a:srgbClr val="660066"/>
                </a:solidFill>
              </a:rPr>
              <a:t>Utility Related to the Characteristics of the Decision Maker</a:t>
            </a:r>
          </a:p>
        </p:txBody>
      </p:sp>
      <p:sp>
        <p:nvSpPr>
          <p:cNvPr id="49156" name="Rectangle 3"/>
          <p:cNvSpPr>
            <a:spLocks noGrp="1" noChangeArrowheads="1"/>
          </p:cNvSpPr>
          <p:nvPr>
            <p:ph type="body" idx="1"/>
          </p:nvPr>
        </p:nvSpPr>
        <p:spPr>
          <a:xfrm>
            <a:off x="514350" y="2143125"/>
            <a:ext cx="7896225" cy="1485900"/>
          </a:xfrm>
        </p:spPr>
        <p:txBody>
          <a:bodyPr/>
          <a:lstStyle/>
          <a:p>
            <a:pPr eaLnBrk="1" hangingPunct="1">
              <a:lnSpc>
                <a:spcPct val="80000"/>
              </a:lnSpc>
            </a:pPr>
            <a:r>
              <a:rPr lang="en-US" altLang="en-US" sz="1800" smtClean="0"/>
              <a:t>“</a:t>
            </a:r>
            <a:r>
              <a:rPr lang="en-US" altLang="en-US" sz="1800" i="1" smtClean="0"/>
              <a:t>V(S</a:t>
            </a:r>
            <a:r>
              <a:rPr lang="en-US" altLang="en-US" sz="1800" i="1" baseline="-25000" smtClean="0"/>
              <a:t>n</a:t>
            </a:r>
            <a:r>
              <a:rPr lang="en-US" altLang="en-US" sz="1800" i="1" smtClean="0"/>
              <a:t>)” : </a:t>
            </a:r>
            <a:r>
              <a:rPr lang="en-US" altLang="en-US" sz="1800" smtClean="0"/>
              <a:t>The differences in ‘preferences’ across individuals can be represented by incorporating personal and household variables in choice models</a:t>
            </a:r>
            <a:endParaRPr lang="en-US" altLang="en-US" sz="1800" i="1" smtClean="0"/>
          </a:p>
          <a:p>
            <a:pPr eaLnBrk="1" hangingPunct="1">
              <a:lnSpc>
                <a:spcPct val="80000"/>
              </a:lnSpc>
            </a:pPr>
            <a:endParaRPr lang="en-US" altLang="en-US" sz="1200" smtClean="0"/>
          </a:p>
          <a:p>
            <a:pPr lvl="1" eaLnBrk="1" hangingPunct="1">
              <a:lnSpc>
                <a:spcPct val="80000"/>
              </a:lnSpc>
            </a:pPr>
            <a:r>
              <a:rPr lang="en-US" altLang="en-US" sz="1600" smtClean="0"/>
              <a:t>For instance; age, gender, income, household vehicles, number of children in the household, etc. </a:t>
            </a:r>
          </a:p>
        </p:txBody>
      </p:sp>
      <p:grpSp>
        <p:nvGrpSpPr>
          <p:cNvPr id="1141775" name="Group 15"/>
          <p:cNvGrpSpPr>
            <a:grpSpLocks/>
          </p:cNvGrpSpPr>
          <p:nvPr/>
        </p:nvGrpSpPr>
        <p:grpSpPr bwMode="auto">
          <a:xfrm>
            <a:off x="1266825" y="4033838"/>
            <a:ext cx="5010150" cy="908050"/>
            <a:chOff x="402" y="3882"/>
            <a:chExt cx="3156" cy="572"/>
          </a:xfrm>
        </p:grpSpPr>
        <p:sp>
          <p:nvSpPr>
            <p:cNvPr id="49164" name="Line 16"/>
            <p:cNvSpPr>
              <a:spLocks noChangeShapeType="1"/>
            </p:cNvSpPr>
            <p:nvPr/>
          </p:nvSpPr>
          <p:spPr bwMode="auto">
            <a:xfrm>
              <a:off x="2166" y="3924"/>
              <a:ext cx="342" cy="114"/>
            </a:xfrm>
            <a:prstGeom prst="line">
              <a:avLst/>
            </a:prstGeom>
            <a:noFill/>
            <a:ln w="127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65" name="Text Box 17"/>
            <p:cNvSpPr txBox="1">
              <a:spLocks noChangeArrowheads="1"/>
            </p:cNvSpPr>
            <p:nvPr/>
          </p:nvSpPr>
          <p:spPr bwMode="auto">
            <a:xfrm>
              <a:off x="2064" y="3994"/>
              <a:ext cx="149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006600"/>
                  </a:solidFill>
                </a:rPr>
                <a:t>Value of the </a:t>
              </a:r>
              <a:r>
                <a:rPr lang="en-US" altLang="en-US" i="1">
                  <a:solidFill>
                    <a:srgbClr val="006600"/>
                  </a:solidFill>
                </a:rPr>
                <a:t>m</a:t>
              </a:r>
              <a:r>
                <a:rPr lang="en-US" altLang="en-US" i="1" baseline="30000">
                  <a:solidFill>
                    <a:srgbClr val="006600"/>
                  </a:solidFill>
                </a:rPr>
                <a:t>th</a:t>
              </a:r>
              <a:r>
                <a:rPr lang="en-US" altLang="en-US" i="1">
                  <a:solidFill>
                    <a:srgbClr val="006600"/>
                  </a:solidFill>
                </a:rPr>
                <a:t> </a:t>
              </a:r>
              <a:r>
                <a:rPr lang="en-US" altLang="en-US">
                  <a:solidFill>
                    <a:srgbClr val="006600"/>
                  </a:solidFill>
                </a:rPr>
                <a:t>characteristics for individual </a:t>
              </a:r>
              <a:r>
                <a:rPr lang="en-US" altLang="en-US" i="1">
                  <a:solidFill>
                    <a:srgbClr val="006600"/>
                  </a:solidFill>
                </a:rPr>
                <a:t>n</a:t>
              </a:r>
            </a:p>
          </p:txBody>
        </p:sp>
        <p:sp>
          <p:nvSpPr>
            <p:cNvPr id="49166" name="Line 18"/>
            <p:cNvSpPr>
              <a:spLocks noChangeShapeType="1"/>
            </p:cNvSpPr>
            <p:nvPr/>
          </p:nvSpPr>
          <p:spPr bwMode="auto">
            <a:xfrm flipH="1">
              <a:off x="1260" y="3882"/>
              <a:ext cx="324" cy="132"/>
            </a:xfrm>
            <a:prstGeom prst="line">
              <a:avLst/>
            </a:prstGeom>
            <a:noFill/>
            <a:ln w="127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67" name="Text Box 19"/>
            <p:cNvSpPr txBox="1">
              <a:spLocks noChangeArrowheads="1"/>
            </p:cNvSpPr>
            <p:nvPr/>
          </p:nvSpPr>
          <p:spPr bwMode="auto">
            <a:xfrm>
              <a:off x="402" y="3994"/>
              <a:ext cx="1398"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a:solidFill>
                    <a:srgbClr val="A50021"/>
                  </a:solidFill>
                </a:rPr>
                <a:t>Effect due to an increase in the </a:t>
              </a:r>
              <a:r>
                <a:rPr lang="en-US" altLang="en-US" i="1">
                  <a:solidFill>
                    <a:srgbClr val="A50021"/>
                  </a:solidFill>
                </a:rPr>
                <a:t>m</a:t>
              </a:r>
              <a:r>
                <a:rPr lang="en-US" altLang="en-US" i="1" baseline="30000">
                  <a:solidFill>
                    <a:srgbClr val="A50021"/>
                  </a:solidFill>
                </a:rPr>
                <a:t>th </a:t>
              </a:r>
              <a:r>
                <a:rPr lang="en-US" altLang="en-US">
                  <a:solidFill>
                    <a:srgbClr val="A50021"/>
                  </a:solidFill>
                </a:rPr>
                <a:t>characteristic of the individual </a:t>
              </a:r>
              <a:r>
                <a:rPr lang="en-US" altLang="en-US" i="1">
                  <a:solidFill>
                    <a:srgbClr val="A50021"/>
                  </a:solidFill>
                </a:rPr>
                <a:t>n</a:t>
              </a:r>
            </a:p>
          </p:txBody>
        </p:sp>
      </p:grpSp>
      <p:sp>
        <p:nvSpPr>
          <p:cNvPr id="1141781" name="AutoShape 21"/>
          <p:cNvSpPr>
            <a:spLocks noChangeArrowheads="1"/>
          </p:cNvSpPr>
          <p:nvPr/>
        </p:nvSpPr>
        <p:spPr bwMode="auto">
          <a:xfrm>
            <a:off x="3819525" y="4992688"/>
            <a:ext cx="785813" cy="1485900"/>
          </a:xfrm>
          <a:prstGeom prst="roundRect">
            <a:avLst>
              <a:gd name="adj" fmla="val 16667"/>
            </a:avLst>
          </a:prstGeom>
          <a:solidFill>
            <a:srgbClr val="660066">
              <a:alpha val="36078"/>
            </a:srgbClr>
          </a:solidFill>
          <a:ln w="127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41782" name="AutoShape 22"/>
          <p:cNvSpPr>
            <a:spLocks noChangeArrowheads="1"/>
          </p:cNvSpPr>
          <p:nvPr/>
        </p:nvSpPr>
        <p:spPr bwMode="auto">
          <a:xfrm>
            <a:off x="5599113" y="4995863"/>
            <a:ext cx="771525" cy="1514475"/>
          </a:xfrm>
          <a:prstGeom prst="roundRect">
            <a:avLst>
              <a:gd name="adj" fmla="val 16667"/>
            </a:avLst>
          </a:prstGeom>
          <a:solidFill>
            <a:srgbClr val="000080">
              <a:alpha val="36078"/>
            </a:srgbClr>
          </a:solidFill>
          <a:ln w="12700" algn="ctr">
            <a:solidFill>
              <a:srgbClr val="0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41783" name="AutoShape 23"/>
          <p:cNvSpPr>
            <a:spLocks noChangeArrowheads="1"/>
          </p:cNvSpPr>
          <p:nvPr/>
        </p:nvSpPr>
        <p:spPr bwMode="auto">
          <a:xfrm>
            <a:off x="2463800" y="4975225"/>
            <a:ext cx="785813" cy="1500188"/>
          </a:xfrm>
          <a:prstGeom prst="roundRect">
            <a:avLst>
              <a:gd name="adj" fmla="val 16667"/>
            </a:avLst>
          </a:prstGeom>
          <a:solidFill>
            <a:srgbClr val="003300">
              <a:alpha val="36078"/>
            </a:srgbClr>
          </a:solidFill>
          <a:ln w="12700"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41784" name="Text Box 24"/>
          <p:cNvSpPr txBox="1">
            <a:spLocks noChangeArrowheads="1"/>
          </p:cNvSpPr>
          <p:nvPr/>
        </p:nvSpPr>
        <p:spPr bwMode="auto">
          <a:xfrm>
            <a:off x="2316163" y="6524625"/>
            <a:ext cx="3895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t>Differ across alternatives!</a:t>
            </a:r>
          </a:p>
        </p:txBody>
      </p:sp>
      <p:graphicFrame>
        <p:nvGraphicFramePr>
          <p:cNvPr id="1141785" name="Object 25"/>
          <p:cNvGraphicFramePr>
            <a:graphicFrameLocks noChangeAspect="1"/>
          </p:cNvGraphicFramePr>
          <p:nvPr/>
        </p:nvGraphicFramePr>
        <p:xfrm>
          <a:off x="1152525" y="4914900"/>
          <a:ext cx="6426200" cy="1639888"/>
        </p:xfrm>
        <a:graphic>
          <a:graphicData uri="http://schemas.openxmlformats.org/presentationml/2006/ole">
            <mc:AlternateContent xmlns:mc="http://schemas.openxmlformats.org/markup-compatibility/2006">
              <mc:Choice xmlns:v="urn:schemas-microsoft-com:vml" Requires="v">
                <p:oleObj spid="_x0000_s140304" name="Equation" r:id="rId4" imgW="2844800" imgH="723900" progId="Equation.DSMT4">
                  <p:embed/>
                </p:oleObj>
              </mc:Choice>
              <mc:Fallback>
                <p:oleObj name="Equation" r:id="rId4" imgW="2844800" imgH="723900" progId="Equation.DSMT4">
                  <p:embed/>
                  <p:pic>
                    <p:nvPicPr>
                      <p:cNvPr id="1141785"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525" y="4914900"/>
                        <a:ext cx="6426200" cy="163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1786" name="Object 26"/>
          <p:cNvGraphicFramePr>
            <a:graphicFrameLocks noChangeAspect="1"/>
          </p:cNvGraphicFramePr>
          <p:nvPr/>
        </p:nvGraphicFramePr>
        <p:xfrm>
          <a:off x="693738" y="3444875"/>
          <a:ext cx="7874000" cy="636588"/>
        </p:xfrm>
        <a:graphic>
          <a:graphicData uri="http://schemas.openxmlformats.org/presentationml/2006/ole">
            <mc:AlternateContent xmlns:mc="http://schemas.openxmlformats.org/markup-compatibility/2006">
              <mc:Choice xmlns:v="urn:schemas-microsoft-com:vml" Requires="v">
                <p:oleObj spid="_x0000_s140305" name="Equation" r:id="rId6" imgW="2832100" imgH="228600" progId="Equation.DSMT4">
                  <p:embed/>
                </p:oleObj>
              </mc:Choice>
              <mc:Fallback>
                <p:oleObj name="Equation" r:id="rId6" imgW="2832100" imgH="228600" progId="Equation.DSMT4">
                  <p:embed/>
                  <p:pic>
                    <p:nvPicPr>
                      <p:cNvPr id="1141786"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3444875"/>
                        <a:ext cx="78740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0577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41775"/>
                                        </p:tgtEl>
                                        <p:attrNameLst>
                                          <p:attrName>style.visibility</p:attrName>
                                        </p:attrNameLst>
                                      </p:cBhvr>
                                      <p:to>
                                        <p:strVal val="visible"/>
                                      </p:to>
                                    </p:set>
                                    <p:animEffect transition="in" filter="fade">
                                      <p:cBhvr>
                                        <p:cTn id="7" dur="1000"/>
                                        <p:tgtEl>
                                          <p:spTgt spid="11417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41785"/>
                                        </p:tgtEl>
                                        <p:attrNameLst>
                                          <p:attrName>style.visibility</p:attrName>
                                        </p:attrNameLst>
                                      </p:cBhvr>
                                      <p:to>
                                        <p:strVal val="visible"/>
                                      </p:to>
                                    </p:set>
                                    <p:animEffect transition="in" filter="fade">
                                      <p:cBhvr>
                                        <p:cTn id="12" dur="2000"/>
                                        <p:tgtEl>
                                          <p:spTgt spid="1141785"/>
                                        </p:tgtEl>
                                      </p:cBhvr>
                                    </p:animEffect>
                                  </p:childTnLst>
                                </p:cTn>
                              </p:par>
                            </p:childTnLst>
                          </p:cTn>
                        </p:par>
                        <p:par>
                          <p:cTn id="13" fill="hold" nodeType="afterGroup">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141783"/>
                                        </p:tgtEl>
                                        <p:attrNameLst>
                                          <p:attrName>style.visibility</p:attrName>
                                        </p:attrNameLst>
                                      </p:cBhvr>
                                      <p:to>
                                        <p:strVal val="visible"/>
                                      </p:to>
                                    </p:set>
                                    <p:animEffect transition="in" filter="fade">
                                      <p:cBhvr>
                                        <p:cTn id="16" dur="1000"/>
                                        <p:tgtEl>
                                          <p:spTgt spid="1141783"/>
                                        </p:tgtEl>
                                      </p:cBhvr>
                                    </p:animEffect>
                                  </p:childTnLst>
                                </p:cTn>
                              </p:par>
                            </p:childTnLst>
                          </p:cTn>
                        </p:par>
                        <p:par>
                          <p:cTn id="17" fill="hold" nodeType="afterGroup">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141781"/>
                                        </p:tgtEl>
                                        <p:attrNameLst>
                                          <p:attrName>style.visibility</p:attrName>
                                        </p:attrNameLst>
                                      </p:cBhvr>
                                      <p:to>
                                        <p:strVal val="visible"/>
                                      </p:to>
                                    </p:set>
                                    <p:animEffect transition="in" filter="fade">
                                      <p:cBhvr>
                                        <p:cTn id="20" dur="1000"/>
                                        <p:tgtEl>
                                          <p:spTgt spid="1141781"/>
                                        </p:tgtEl>
                                      </p:cBhvr>
                                    </p:animEffect>
                                  </p:childTnLst>
                                </p:cTn>
                              </p:par>
                            </p:childTnLst>
                          </p:cTn>
                        </p:par>
                        <p:par>
                          <p:cTn id="21" fill="hold" nodeType="afterGroup">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1141782"/>
                                        </p:tgtEl>
                                        <p:attrNameLst>
                                          <p:attrName>style.visibility</p:attrName>
                                        </p:attrNameLst>
                                      </p:cBhvr>
                                      <p:to>
                                        <p:strVal val="visible"/>
                                      </p:to>
                                    </p:set>
                                    <p:animEffect transition="in" filter="fade">
                                      <p:cBhvr>
                                        <p:cTn id="24" dur="1000"/>
                                        <p:tgtEl>
                                          <p:spTgt spid="1141782"/>
                                        </p:tgtEl>
                                      </p:cBhvr>
                                    </p:animEffect>
                                  </p:childTnLst>
                                </p:cTn>
                              </p:par>
                            </p:childTnLst>
                          </p:cTn>
                        </p:par>
                        <p:par>
                          <p:cTn id="25" fill="hold" nodeType="afterGroup">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41784"/>
                                        </p:tgtEl>
                                        <p:attrNameLst>
                                          <p:attrName>style.visibility</p:attrName>
                                        </p:attrNameLst>
                                      </p:cBhvr>
                                      <p:to>
                                        <p:strVal val="visible"/>
                                      </p:to>
                                    </p:set>
                                    <p:animEffect transition="in" filter="fade">
                                      <p:cBhvr>
                                        <p:cTn id="28" dur="1000"/>
                                        <p:tgtEl>
                                          <p:spTgt spid="1141784"/>
                                        </p:tgtEl>
                                      </p:cBhvr>
                                    </p:animEffect>
                                  </p:childTnLst>
                                </p:cTn>
                              </p:par>
                            </p:childTnLst>
                          </p:cTn>
                        </p:par>
                        <p:par>
                          <p:cTn id="29" fill="hold" nodeType="afterGroup">
                            <p:stCondLst>
                              <p:cond delay="6000"/>
                            </p:stCondLst>
                            <p:childTnLst>
                              <p:par>
                                <p:cTn id="30" presetID="10" presetClass="entr" presetSubtype="0" fill="hold" nodeType="afterEffect">
                                  <p:stCondLst>
                                    <p:cond delay="0"/>
                                  </p:stCondLst>
                                  <p:childTnLst>
                                    <p:set>
                                      <p:cBhvr>
                                        <p:cTn id="31" dur="1" fill="hold">
                                          <p:stCondLst>
                                            <p:cond delay="0"/>
                                          </p:stCondLst>
                                        </p:cTn>
                                        <p:tgtEl>
                                          <p:spTgt spid="1141786"/>
                                        </p:tgtEl>
                                        <p:attrNameLst>
                                          <p:attrName>style.visibility</p:attrName>
                                        </p:attrNameLst>
                                      </p:cBhvr>
                                      <p:to>
                                        <p:strVal val="visible"/>
                                      </p:to>
                                    </p:set>
                                    <p:animEffect transition="in" filter="fade">
                                      <p:cBhvr>
                                        <p:cTn id="32" dur="2000"/>
                                        <p:tgtEl>
                                          <p:spTgt spid="1141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781" grpId="0" animBg="1"/>
      <p:bldP spid="1141782" grpId="0" animBg="1"/>
      <p:bldP spid="1141783" grpId="0" animBg="1"/>
      <p:bldP spid="114178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F4138512-9924-40D3-A05B-EB017E7362AB}" type="slidenum">
              <a:rPr lang="en-US" altLang="en-US" sz="800">
                <a:solidFill>
                  <a:srgbClr val="660066"/>
                </a:solidFill>
                <a:latin typeface="Arial" panose="020B0604020202020204" pitchFamily="34" charset="0"/>
              </a:rPr>
              <a:pPr eaLnBrk="1" hangingPunct="1"/>
              <a:t>79</a:t>
            </a:fld>
            <a:endParaRPr lang="en-US" altLang="en-US" sz="800">
              <a:solidFill>
                <a:srgbClr val="660066"/>
              </a:solidFill>
              <a:latin typeface="Arial" panose="020B0604020202020204" pitchFamily="34" charset="0"/>
            </a:endParaRPr>
          </a:p>
        </p:txBody>
      </p:sp>
      <p:sp>
        <p:nvSpPr>
          <p:cNvPr id="50179" name="Rectangle 2"/>
          <p:cNvSpPr>
            <a:spLocks noGrp="1" noChangeArrowheads="1"/>
          </p:cNvSpPr>
          <p:nvPr>
            <p:ph type="title"/>
          </p:nvPr>
        </p:nvSpPr>
        <p:spPr>
          <a:xfrm>
            <a:off x="304800" y="447675"/>
            <a:ext cx="8696325" cy="1609725"/>
          </a:xfrm>
        </p:spPr>
        <p:txBody>
          <a:bodyPr/>
          <a:lstStyle/>
          <a:p>
            <a:pPr eaLnBrk="1" hangingPunct="1"/>
            <a:r>
              <a:rPr lang="en-US" altLang="en-US" sz="4000" b="1" smtClean="0">
                <a:solidFill>
                  <a:srgbClr val="660066"/>
                </a:solidFill>
              </a:rPr>
              <a:t>Utility Defined by Interactions between Alternative Attributes and Decision Maker Characteristics</a:t>
            </a:r>
          </a:p>
        </p:txBody>
      </p:sp>
      <p:sp>
        <p:nvSpPr>
          <p:cNvPr id="50180" name="Rectangle 3"/>
          <p:cNvSpPr>
            <a:spLocks noGrp="1" noChangeArrowheads="1"/>
          </p:cNvSpPr>
          <p:nvPr>
            <p:ph type="body" idx="1"/>
          </p:nvPr>
        </p:nvSpPr>
        <p:spPr>
          <a:xfrm>
            <a:off x="514350" y="2324100"/>
            <a:ext cx="7896225" cy="2343150"/>
          </a:xfrm>
        </p:spPr>
        <p:txBody>
          <a:bodyPr/>
          <a:lstStyle/>
          <a:p>
            <a:pPr eaLnBrk="1" hangingPunct="1">
              <a:lnSpc>
                <a:spcPct val="80000"/>
              </a:lnSpc>
            </a:pPr>
            <a:r>
              <a:rPr lang="en-US" altLang="en-US" sz="1800" smtClean="0"/>
              <a:t>“</a:t>
            </a:r>
            <a:r>
              <a:rPr lang="en-US" altLang="en-US" sz="1800" i="1" smtClean="0"/>
              <a:t>V(S</a:t>
            </a:r>
            <a:r>
              <a:rPr lang="en-US" altLang="en-US" sz="1800" i="1" baseline="-25000" smtClean="0"/>
              <a:t>n </a:t>
            </a:r>
            <a:r>
              <a:rPr lang="en-US" altLang="en-US" sz="1800" i="1" smtClean="0"/>
              <a:t>,X</a:t>
            </a:r>
            <a:r>
              <a:rPr lang="en-US" altLang="en-US" sz="1800" i="1" baseline="-25000" smtClean="0"/>
              <a:t>i</a:t>
            </a:r>
            <a:r>
              <a:rPr lang="en-US" altLang="en-US" sz="1800" i="1" smtClean="0"/>
              <a:t>)” : </a:t>
            </a:r>
            <a:r>
              <a:rPr lang="en-US" altLang="en-US" sz="1800" smtClean="0"/>
              <a:t>To take into account differences in how attributes are evaluated by different decision makers</a:t>
            </a:r>
            <a:endParaRPr lang="en-US" altLang="en-US" sz="1800" i="1" smtClean="0"/>
          </a:p>
          <a:p>
            <a:pPr eaLnBrk="1" hangingPunct="1">
              <a:lnSpc>
                <a:spcPct val="80000"/>
              </a:lnSpc>
            </a:pPr>
            <a:endParaRPr lang="en-US" altLang="en-US" sz="1800" smtClean="0"/>
          </a:p>
          <a:p>
            <a:pPr lvl="1" eaLnBrk="1" hangingPunct="1">
              <a:lnSpc>
                <a:spcPct val="80000"/>
              </a:lnSpc>
            </a:pPr>
            <a:r>
              <a:rPr lang="en-US" altLang="en-US" sz="1600" smtClean="0"/>
              <a:t>For instance, in mode choice modeling</a:t>
            </a:r>
          </a:p>
          <a:p>
            <a:pPr lvl="1" eaLnBrk="1" hangingPunct="1">
              <a:lnSpc>
                <a:spcPct val="80000"/>
              </a:lnSpc>
            </a:pPr>
            <a:endParaRPr lang="en-US" altLang="en-US" sz="1600" smtClean="0"/>
          </a:p>
          <a:p>
            <a:pPr lvl="2" eaLnBrk="1" hangingPunct="1">
              <a:lnSpc>
                <a:spcPct val="80000"/>
              </a:lnSpc>
            </a:pPr>
            <a:r>
              <a:rPr lang="en-US" altLang="en-US" sz="1400" smtClean="0"/>
              <a:t>High income travelers may place less importance on travel cost </a:t>
            </a:r>
          </a:p>
          <a:p>
            <a:pPr lvl="3" eaLnBrk="1" hangingPunct="1">
              <a:lnSpc>
                <a:spcPct val="80000"/>
              </a:lnSpc>
            </a:pPr>
            <a:r>
              <a:rPr lang="en-US" altLang="en-US" sz="1200" smtClean="0"/>
              <a:t>Divide the cost of travel of an alterative by annual income </a:t>
            </a:r>
          </a:p>
          <a:p>
            <a:pPr lvl="3" eaLnBrk="1" hangingPunct="1">
              <a:lnSpc>
                <a:spcPct val="80000"/>
              </a:lnSpc>
            </a:pPr>
            <a:endParaRPr lang="en-US" altLang="en-US" sz="1200" smtClean="0"/>
          </a:p>
          <a:p>
            <a:pPr lvl="2" eaLnBrk="1" hangingPunct="1">
              <a:lnSpc>
                <a:spcPct val="80000"/>
              </a:lnSpc>
            </a:pPr>
            <a:r>
              <a:rPr lang="en-US" altLang="en-US" sz="1400" smtClean="0"/>
              <a:t>Females may be more sensitive to travel time  </a:t>
            </a:r>
          </a:p>
          <a:p>
            <a:pPr lvl="3" eaLnBrk="1" hangingPunct="1">
              <a:lnSpc>
                <a:spcPct val="80000"/>
              </a:lnSpc>
            </a:pPr>
            <a:r>
              <a:rPr lang="en-US" altLang="en-US" sz="1200" smtClean="0"/>
              <a:t>Add a variable composed of the product of a dummy variable for female times travel time</a:t>
            </a:r>
          </a:p>
        </p:txBody>
      </p:sp>
      <p:sp>
        <p:nvSpPr>
          <p:cNvPr id="1143822" name="Text Box 14"/>
          <p:cNvSpPr txBox="1">
            <a:spLocks noChangeArrowheads="1"/>
          </p:cNvSpPr>
          <p:nvPr/>
        </p:nvSpPr>
        <p:spPr bwMode="auto">
          <a:xfrm>
            <a:off x="971550" y="6127750"/>
            <a:ext cx="17335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rgbClr val="003300"/>
                </a:solidFill>
              </a:rPr>
              <a:t>Utility value of one minute of travel time to men</a:t>
            </a:r>
          </a:p>
        </p:txBody>
      </p:sp>
      <p:pic>
        <p:nvPicPr>
          <p:cNvPr id="114382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4832350"/>
            <a:ext cx="8562975"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3825" name="AutoShape 17"/>
          <p:cNvSpPr>
            <a:spLocks noChangeArrowheads="1"/>
          </p:cNvSpPr>
          <p:nvPr/>
        </p:nvSpPr>
        <p:spPr bwMode="auto">
          <a:xfrm>
            <a:off x="1752600" y="4686300"/>
            <a:ext cx="390525" cy="1457325"/>
          </a:xfrm>
          <a:prstGeom prst="roundRect">
            <a:avLst>
              <a:gd name="adj" fmla="val 16667"/>
            </a:avLst>
          </a:prstGeom>
          <a:solidFill>
            <a:srgbClr val="003300">
              <a:alpha val="36078"/>
            </a:srgbClr>
          </a:solidFill>
          <a:ln w="12700"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1143826" name="Text Box 18"/>
          <p:cNvSpPr txBox="1">
            <a:spLocks noChangeArrowheads="1"/>
          </p:cNvSpPr>
          <p:nvPr/>
        </p:nvSpPr>
        <p:spPr bwMode="auto">
          <a:xfrm>
            <a:off x="2667000" y="6127750"/>
            <a:ext cx="21240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b="1">
                <a:solidFill>
                  <a:srgbClr val="A50021"/>
                </a:solidFill>
              </a:rPr>
              <a:t>Additional utility value of one minute of travel time to women</a:t>
            </a:r>
          </a:p>
        </p:txBody>
      </p:sp>
      <p:sp>
        <p:nvSpPr>
          <p:cNvPr id="1143827" name="AutoShape 19"/>
          <p:cNvSpPr>
            <a:spLocks noChangeArrowheads="1"/>
          </p:cNvSpPr>
          <p:nvPr/>
        </p:nvSpPr>
        <p:spPr bwMode="auto">
          <a:xfrm>
            <a:off x="3257550" y="4686300"/>
            <a:ext cx="390525" cy="1457325"/>
          </a:xfrm>
          <a:prstGeom prst="roundRect">
            <a:avLst>
              <a:gd name="adj" fmla="val 16667"/>
            </a:avLst>
          </a:prstGeom>
          <a:solidFill>
            <a:srgbClr val="A50021">
              <a:alpha val="36078"/>
            </a:srgbClr>
          </a:solidFill>
          <a:ln w="12700" algn="ctr">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3579382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43824"/>
                                        </p:tgtEl>
                                        <p:attrNameLst>
                                          <p:attrName>style.visibility</p:attrName>
                                        </p:attrNameLst>
                                      </p:cBhvr>
                                      <p:to>
                                        <p:strVal val="visible"/>
                                      </p:to>
                                    </p:set>
                                    <p:animEffect transition="in" filter="fade">
                                      <p:cBhvr>
                                        <p:cTn id="7" dur="1000"/>
                                        <p:tgtEl>
                                          <p:spTgt spid="11438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3825"/>
                                        </p:tgtEl>
                                        <p:attrNameLst>
                                          <p:attrName>style.visibility</p:attrName>
                                        </p:attrNameLst>
                                      </p:cBhvr>
                                      <p:to>
                                        <p:strVal val="visible"/>
                                      </p:to>
                                    </p:set>
                                    <p:animEffect transition="in" filter="fade">
                                      <p:cBhvr>
                                        <p:cTn id="12" dur="1000"/>
                                        <p:tgtEl>
                                          <p:spTgt spid="11438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43822"/>
                                        </p:tgtEl>
                                        <p:attrNameLst>
                                          <p:attrName>style.visibility</p:attrName>
                                        </p:attrNameLst>
                                      </p:cBhvr>
                                      <p:to>
                                        <p:strVal val="visible"/>
                                      </p:to>
                                    </p:set>
                                    <p:animEffect transition="in" filter="fade">
                                      <p:cBhvr>
                                        <p:cTn id="15" dur="1000"/>
                                        <p:tgtEl>
                                          <p:spTgt spid="11438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43827"/>
                                        </p:tgtEl>
                                        <p:attrNameLst>
                                          <p:attrName>style.visibility</p:attrName>
                                        </p:attrNameLst>
                                      </p:cBhvr>
                                      <p:to>
                                        <p:strVal val="visible"/>
                                      </p:to>
                                    </p:set>
                                    <p:animEffect transition="in" filter="fade">
                                      <p:cBhvr>
                                        <p:cTn id="20" dur="1000"/>
                                        <p:tgtEl>
                                          <p:spTgt spid="11438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43826"/>
                                        </p:tgtEl>
                                        <p:attrNameLst>
                                          <p:attrName>style.visibility</p:attrName>
                                        </p:attrNameLst>
                                      </p:cBhvr>
                                      <p:to>
                                        <p:strVal val="visible"/>
                                      </p:to>
                                    </p:set>
                                    <p:animEffect transition="in" filter="fade">
                                      <p:cBhvr>
                                        <p:cTn id="23" dur="1000"/>
                                        <p:tgtEl>
                                          <p:spTgt spid="1143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3822" grpId="0"/>
      <p:bldP spid="1143825" grpId="0" animBg="1"/>
      <p:bldP spid="1143826" grpId="0"/>
      <p:bldP spid="11438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Transportation</a:t>
            </a:r>
            <a:endParaRPr lang="en-US" dirty="0"/>
          </a:p>
        </p:txBody>
      </p:sp>
      <p:sp>
        <p:nvSpPr>
          <p:cNvPr id="3" name="Content Placeholder 2"/>
          <p:cNvSpPr>
            <a:spLocks noGrp="1"/>
          </p:cNvSpPr>
          <p:nvPr>
            <p:ph sz="quarter" idx="1"/>
          </p:nvPr>
        </p:nvSpPr>
        <p:spPr/>
        <p:txBody>
          <a:bodyPr/>
          <a:lstStyle/>
          <a:p>
            <a:r>
              <a:rPr lang="en-US" dirty="0" smtClean="0"/>
              <a:t>How pricing affects route choice</a:t>
            </a:r>
          </a:p>
          <a:p>
            <a:r>
              <a:rPr lang="en-US" dirty="0" smtClean="0"/>
              <a:t>How much is a driver willing to pay</a:t>
            </a:r>
            <a:endParaRPr lang="en-US" dirty="0"/>
          </a:p>
        </p:txBody>
      </p:sp>
      <p:pic>
        <p:nvPicPr>
          <p:cNvPr id="4" name="Picture 2" descr="C:\Users\caee-rp22687-la\Desktop\Images\route_choi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133600"/>
            <a:ext cx="3581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caee-rp22687-la\Desktop\Images\route_choice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4114800"/>
            <a:ext cx="31242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caee-rp22687-la\Desktop\Images\thinking m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057400"/>
            <a:ext cx="21431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2590800" y="3200400"/>
            <a:ext cx="1905000" cy="76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549392893"/>
      </p:ext>
    </p:extLst>
  </p:cSld>
  <p:clrMapOvr>
    <a:masterClrMapping/>
  </p:clrMapOvr>
  <mc:AlternateContent xmlns:mc="http://schemas.openxmlformats.org/markup-compatibility/2006" xmlns:p14="http://schemas.microsoft.com/office/powerpoint/2010/main">
    <mc:Choice Requires="p14">
      <p:transition spd="slow" p14:dur="2000" advTm="55001"/>
    </mc:Choice>
    <mc:Fallback xmlns="">
      <p:transition spd="slow" advTm="55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timing>
  <p:extLst mod="1">
    <p:ext uri="{3A86A75C-4F4B-4683-9AE1-C65F6400EC91}">
      <p14:laserTraceLst xmlns:p14="http://schemas.microsoft.com/office/powerpoint/2010/main">
        <p14:tracePtLst>
          <p14:tracePt t="12939" x="2540000" y="4978400"/>
          <p14:tracePt t="13313" x="2559050" y="4991100"/>
          <p14:tracePt t="13327" x="2590800" y="5029200"/>
          <p14:tracePt t="13336" x="2616200" y="5067300"/>
          <p14:tracePt t="13336" x="2692400" y="5143500"/>
          <p14:tracePt t="13362" x="2806700" y="5238750"/>
          <p14:tracePt t="13387" x="2921000" y="5283200"/>
          <p14:tracePt t="13411" x="3130550" y="5302250"/>
          <p14:tracePt t="13437" x="3276600" y="5295900"/>
          <p14:tracePt t="13437" x="3365500" y="5276850"/>
          <p14:tracePt t="13463" x="3511550" y="5226050"/>
          <p14:tracePt t="13486" x="3670300" y="5143500"/>
          <p14:tracePt t="13511" x="3892550" y="5003800"/>
          <p14:tracePt t="13537" x="3975100" y="4902200"/>
          <p14:tracePt t="13561" x="4025900" y="4845050"/>
          <p14:tracePt t="13586" x="4044950" y="4806950"/>
          <p14:tracePt t="13611" x="4051300" y="4768850"/>
          <p14:tracePt t="13636" x="4076700" y="4705350"/>
          <p14:tracePt t="13662" x="4108450" y="4667250"/>
          <p14:tracePt t="13849" x="4114800" y="4654550"/>
          <p14:tracePt t="13849" x="4184650" y="4591050"/>
          <p14:tracePt t="13876" x="4425950" y="4432300"/>
          <p14:tracePt t="13886" x="4921250" y="4191000"/>
          <p14:tracePt t="13886" x="6610350" y="3651250"/>
          <p14:tracePt t="13912" x="7448550" y="3397250"/>
          <p14:tracePt t="13936" x="8128000" y="3105150"/>
          <p14:tracePt t="13936" x="8375650" y="2933700"/>
          <p14:tracePt t="13962" x="8686800" y="2730500"/>
          <p14:tracePt t="13985" x="8807450" y="2590800"/>
          <p14:tracePt t="14010" x="8820150" y="2578100"/>
          <p14:tracePt t="14035" x="8820150" y="2571750"/>
          <p14:tracePt t="14060" x="8813800" y="2540000"/>
          <p14:tracePt t="14085" x="8629650" y="2476500"/>
          <p14:tracePt t="14110" x="8426450" y="2413000"/>
          <p14:tracePt t="14135" x="8204200" y="2349500"/>
          <p14:tracePt t="14162" x="8039100" y="2343150"/>
          <p14:tracePt t="14185" x="7753350" y="2406650"/>
          <p14:tracePt t="14210" x="7588250" y="2470150"/>
          <p14:tracePt t="14235" x="7296150" y="2654300"/>
          <p14:tracePt t="14260" x="7181850" y="2787650"/>
          <p14:tracePt t="14285" x="7124700" y="2940050"/>
          <p14:tracePt t="14310" x="7099300" y="3054350"/>
          <p14:tracePt t="14336" x="7099300" y="3187700"/>
          <p14:tracePt t="14360" x="7150100" y="3282950"/>
          <p14:tracePt t="14385" x="7251700" y="3359150"/>
          <p14:tracePt t="14409" x="7480300" y="3397250"/>
          <p14:tracePt t="14435" x="7689850" y="3378200"/>
          <p14:tracePt t="14460" x="7962900" y="3314700"/>
          <p14:tracePt t="14485" x="8121650" y="3232150"/>
          <p14:tracePt t="14509" x="8356600" y="3028950"/>
          <p14:tracePt t="14535" x="8426450" y="2844800"/>
          <p14:tracePt t="14560" x="8470900" y="2584450"/>
          <p14:tracePt t="14585" x="8445500" y="2438400"/>
          <p14:tracePt t="14609" x="8178800" y="2228850"/>
          <p14:tracePt t="14634" x="7899400" y="2171700"/>
          <p14:tracePt t="14659" x="7258050" y="2292350"/>
          <p14:tracePt t="14685" x="6648450" y="2533650"/>
          <p14:tracePt t="14709" x="5981700" y="2984500"/>
          <p14:tracePt t="14735" x="5746750" y="3238500"/>
          <p14:tracePt t="14759" x="5676900" y="3416300"/>
          <p14:tracePt t="14784" x="5670550" y="3676650"/>
          <p14:tracePt t="14809" x="5740400" y="3822700"/>
          <p14:tracePt t="14834" x="5842000" y="3924300"/>
          <p14:tracePt t="14859" x="6203950" y="3987800"/>
          <p14:tracePt t="14884" x="6896100" y="3829050"/>
          <p14:tracePt t="14909" x="7385050" y="3581400"/>
          <p14:tracePt t="14934" x="7651750" y="3321050"/>
          <p14:tracePt t="14959" x="7772400" y="3079750"/>
          <p14:tracePt t="14984" x="7804150" y="2787650"/>
          <p14:tracePt t="15009" x="7778750" y="2635250"/>
          <p14:tracePt t="15033" x="7651750" y="2559050"/>
          <p14:tracePt t="15058" x="7270750" y="2520950"/>
          <p14:tracePt t="15083" x="6711950" y="2686050"/>
          <p14:tracePt t="15108" x="6159500" y="3073400"/>
          <p14:tracePt t="15133" x="5854700" y="3390900"/>
          <p14:tracePt t="15159" x="5740400" y="3651250"/>
          <p14:tracePt t="15185" x="5740400" y="3797300"/>
          <p14:tracePt t="15208" x="5829300" y="3924300"/>
          <p14:tracePt t="15233" x="6248400" y="4000500"/>
          <p14:tracePt t="15258" x="6629400" y="4013200"/>
          <p14:tracePt t="15283" x="7397750" y="3810000"/>
          <p14:tracePt t="15308" x="7645400" y="3657600"/>
          <p14:tracePt t="15333" x="7981950" y="3384550"/>
          <p14:tracePt t="15358" x="8070850" y="3213100"/>
          <p14:tracePt t="15383" x="8102600" y="3086100"/>
          <p14:tracePt t="15435" x="8083550" y="3086100"/>
          <p14:tracePt t="16465" x="8020050" y="3117850"/>
          <p14:tracePt t="16475" x="7937500" y="3181350"/>
          <p14:tracePt t="16485" x="7848600" y="3225800"/>
          <p14:tracePt t="16495" x="7721600" y="3327400"/>
          <p14:tracePt t="16505" x="7569200" y="3416300"/>
          <p14:tracePt t="16530" x="7499350" y="3479800"/>
          <p14:tracePt t="16555" x="7454900" y="3524250"/>
          <p14:tracePt t="16581" x="7423150" y="3587750"/>
          <p14:tracePt t="16605" x="7429500" y="3638550"/>
          <p14:tracePt t="16630" x="7493000" y="3683000"/>
          <p14:tracePt t="16655" x="7575550" y="3689350"/>
          <p14:tracePt t="16680" x="7658100" y="3670300"/>
          <p14:tracePt t="16708" x="7664450" y="3657600"/>
          <p14:tracePt t="16730" x="7670800" y="3657600"/>
          <p14:tracePt t="16755" x="7670800" y="3632200"/>
          <p14:tracePt t="16780" x="7664450" y="3467100"/>
          <p14:tracePt t="16805" x="7550150" y="3333750"/>
          <p14:tracePt t="16829" x="7327900" y="3244850"/>
          <p14:tracePt t="16854" x="7169150" y="3219450"/>
          <p14:tracePt t="16880" x="6953250" y="3232150"/>
          <p14:tracePt t="16905" x="6775450" y="3302000"/>
          <p14:tracePt t="16930" x="6553200" y="3416300"/>
          <p14:tracePt t="16955" x="6496050" y="3467100"/>
          <p14:tracePt t="16979" x="6464300" y="3517900"/>
          <p14:tracePt t="17005" x="6470650" y="3549650"/>
          <p14:tracePt t="17029" x="6527800" y="3600450"/>
          <p14:tracePt t="17054" x="6610350" y="3613150"/>
          <p14:tracePt t="17080" x="6775450" y="3619500"/>
          <p14:tracePt t="17105" x="6934200" y="3568700"/>
          <p14:tracePt t="17129" x="7194550" y="3416300"/>
          <p14:tracePt t="17154" x="7385050" y="3263900"/>
          <p14:tracePt t="17179" x="7461250" y="3155950"/>
          <p14:tracePt t="17205" x="7473950" y="3105150"/>
          <p14:tracePt t="17231" x="7461250" y="3067050"/>
          <p14:tracePt t="17254" x="7410450" y="3054350"/>
          <p14:tracePt t="17279" x="7378700" y="3060700"/>
          <p14:tracePt t="17304" x="0" y="0"/>
        </p14:tracePtLst>
        <p14:tracePtLst>
          <p14:tracePt t="48699" x="7378700" y="3060700"/>
          <p14:tracePt t="48801" x="7372350" y="3048000"/>
          <p14:tracePt t="48811" x="7366000" y="3022600"/>
          <p14:tracePt t="48821" x="7340600" y="2952750"/>
          <p14:tracePt t="48831" x="7321550" y="2717800"/>
          <p14:tracePt t="48852" x="7296150" y="2527300"/>
          <p14:tracePt t="48872" x="7239000" y="2406650"/>
          <p14:tracePt t="48896" x="7219950" y="2374900"/>
          <p14:tracePt t="48921" x="7169150" y="2336800"/>
          <p14:tracePt t="48946" x="7131050" y="2305050"/>
          <p14:tracePt t="48971" x="7054850" y="2247900"/>
          <p14:tracePt t="48995" x="6959600" y="2190750"/>
          <p14:tracePt t="49021" x="6915150" y="2178050"/>
          <p14:tracePt t="49046" x="6858000" y="2165350"/>
          <p14:tracePt t="49071" x="6826250" y="2165350"/>
          <p14:tracePt t="49096" x="6762750" y="2159000"/>
          <p14:tracePt t="49120" x="6654800" y="2159000"/>
          <p14:tracePt t="49146" x="6381750" y="2159000"/>
          <p14:tracePt t="49172" x="6057900" y="2146300"/>
          <p14:tracePt t="49195" x="5264150" y="2279650"/>
          <p14:tracePt t="49221" x="4959350" y="2330450"/>
          <p14:tracePt t="49492" x="4883150" y="2305050"/>
          <p14:tracePt t="49500" x="4794250" y="2254250"/>
          <p14:tracePt t="49519" x="4711700" y="2222500"/>
          <p14:tracePt t="49520" x="4514850" y="2127250"/>
          <p14:tracePt t="49546" x="4419600" y="2051050"/>
          <p14:tracePt t="49570" x="4324350" y="1993900"/>
          <p14:tracePt t="49595" x="4260850" y="1974850"/>
          <p14:tracePt t="49619" x="4178300" y="1968500"/>
          <p14:tracePt t="49647" x="4127500" y="1981200"/>
          <p14:tracePt t="49671" x="4051300" y="2019300"/>
          <p14:tracePt t="49695" x="3917950" y="2095500"/>
          <p14:tracePt t="49720" x="3860800" y="2146300"/>
          <p14:tracePt t="49745" x="3810000" y="2197100"/>
          <p14:tracePt t="49745" x="3797300" y="2222500"/>
          <p14:tracePt t="49770" x="3797300" y="2254250"/>
          <p14:tracePt t="49797" x="3816350" y="2286000"/>
          <p14:tracePt t="49819" x="3860800" y="2317750"/>
          <p14:tracePt t="49844" x="3911600" y="2362200"/>
          <p14:tracePt t="49869" x="3962400" y="2374900"/>
          <p14:tracePt t="49894" x="4038600" y="2381250"/>
          <p14:tracePt t="49919" x="4298950" y="2374900"/>
          <p14:tracePt t="49944" x="4489450" y="2324100"/>
          <p14:tracePt t="49969" x="4610100" y="2260600"/>
          <p14:tracePt t="49994" x="4673600" y="2235200"/>
          <p14:tracePt t="50019" x="4813300" y="2146300"/>
          <p14:tracePt t="50044" x="4914900" y="2089150"/>
          <p14:tracePt t="50069" x="5016500" y="2006600"/>
          <p14:tracePt t="50094" x="5105400" y="1924050"/>
          <p14:tracePt t="50118" x="5105400" y="1911350"/>
          <p14:tracePt t="50186" x="5105400" y="1905000"/>
          <p14:tracePt t="50196" x="5105400" y="1898650"/>
          <p14:tracePt t="50197" x="5105400" y="1879600"/>
          <p14:tracePt t="50218" x="5099050" y="1701800"/>
          <p14:tracePt t="50243" x="5060950" y="1638300"/>
          <p14:tracePt t="50268" x="5022850" y="1612900"/>
          <p14:tracePt t="50294" x="4972050" y="1600200"/>
          <p14:tracePt t="50318" x="4927600" y="1600200"/>
          <p14:tracePt t="50343" x="4845050" y="1600200"/>
          <p14:tracePt t="50368" x="4768850" y="1600200"/>
          <p14:tracePt t="50394" x="4629150" y="1612900"/>
          <p14:tracePt t="50418" x="4495800" y="1638300"/>
          <p14:tracePt t="50443" x="4349750" y="1701800"/>
          <p14:tracePt t="50468" x="4197350" y="1778000"/>
          <p14:tracePt t="50493" x="4095750" y="1879600"/>
          <p14:tracePt t="50518" x="4025900" y="1987550"/>
          <p14:tracePt t="50543" x="4013200" y="2025650"/>
          <p14:tracePt t="50568" x="4006850" y="2101850"/>
          <p14:tracePt t="50593" x="4006850" y="2139950"/>
          <p14:tracePt t="50618" x="4057650" y="2184400"/>
          <p14:tracePt t="50643" x="4114800" y="2216150"/>
          <p14:tracePt t="50668" x="4273550" y="2241550"/>
          <p14:tracePt t="50693" x="4451350" y="2241550"/>
          <p14:tracePt t="50718" x="4591050" y="2216150"/>
          <p14:tracePt t="50742" x="4794250" y="2159000"/>
          <p14:tracePt t="50767" x="4914900" y="2114550"/>
          <p14:tracePt t="50792" x="5130800" y="2019300"/>
          <p14:tracePt t="50817" x="5187950" y="1962150"/>
          <p14:tracePt t="50841" x="5251450" y="1892300"/>
          <p14:tracePt t="50898" x="5251450" y="1885950"/>
          <p14:tracePt t="50898" x="5251450" y="1879600"/>
          <p14:tracePt t="50938" x="5245100" y="1854200"/>
          <p14:tracePt t="50948" x="5226050" y="1765300"/>
          <p14:tracePt t="50957" x="5213350" y="1720850"/>
          <p14:tracePt t="50967" x="5137150" y="1600200"/>
          <p14:tracePt t="50994" x="5073650" y="1574800"/>
          <p14:tracePt t="51017" x="4984750" y="1549400"/>
          <p14:tracePt t="51042" x="4908550" y="1543050"/>
          <p14:tracePt t="51067" x="4686300" y="1543050"/>
          <p14:tracePt t="51094" x="4521200" y="1568450"/>
          <p14:tracePt t="51117" x="4254500" y="1638300"/>
          <p14:tracePt t="51142" x="4089400" y="1739900"/>
          <p14:tracePt t="51166" x="3898900" y="1828800"/>
          <p14:tracePt t="51192" x="3797300" y="1911350"/>
          <p14:tracePt t="51217" x="3727450" y="1974850"/>
          <p14:tracePt t="51241" x="3714750" y="2000250"/>
          <p14:tracePt t="51266" x="3714750" y="2006600"/>
          <p14:tracePt t="51291" x="3708400" y="2032000"/>
          <p14:tracePt t="51317" x="3727450" y="2063750"/>
          <p14:tracePt t="51341" x="3810000" y="2120900"/>
          <p14:tracePt t="51367" x="3911600" y="2139950"/>
          <p14:tracePt t="51391" x="4013200" y="2146300"/>
          <p14:tracePt t="51416" x="4070350" y="2146300"/>
          <p14:tracePt t="51441" x="4229100" y="2114550"/>
          <p14:tracePt t="51466" x="4368800" y="2063750"/>
          <p14:tracePt t="51491" x="4495800" y="2019300"/>
          <p14:tracePt t="51516" x="4699000" y="1898650"/>
          <p14:tracePt t="51540" x="4889500" y="1758950"/>
          <p14:tracePt t="51540" x="4946650" y="1720850"/>
          <p14:tracePt t="51566" x="4972050" y="1708150"/>
          <p14:tracePt t="51627" x="4972050" y="1701800"/>
          <p14:tracePt t="51668" x="4972050" y="1695450"/>
          <p14:tracePt t="51671" x="4972050" y="1657350"/>
          <p14:tracePt t="51691" x="4972050" y="1625600"/>
          <p14:tracePt t="51692" x="4959350" y="1612900"/>
          <p14:tracePt t="51716" x="4959350" y="1606550"/>
          <p14:tracePt t="52113"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fld id="{07466631-BF7D-49A3-9F5F-5707BA192EB8}" type="slidenum">
              <a:rPr lang="en-US" altLang="en-US" sz="800">
                <a:solidFill>
                  <a:srgbClr val="660066"/>
                </a:solidFill>
                <a:latin typeface="Arial" panose="020B0604020202020204" pitchFamily="34" charset="0"/>
              </a:rPr>
              <a:pPr eaLnBrk="1" hangingPunct="1"/>
              <a:t>80</a:t>
            </a:fld>
            <a:endParaRPr lang="en-US" altLang="en-US" sz="800">
              <a:solidFill>
                <a:srgbClr val="660066"/>
              </a:solidFill>
              <a:latin typeface="Arial" panose="020B0604020202020204" pitchFamily="34" charset="0"/>
            </a:endParaRPr>
          </a:p>
        </p:txBody>
      </p:sp>
      <p:sp>
        <p:nvSpPr>
          <p:cNvPr id="51203" name="Rectangle 2"/>
          <p:cNvSpPr>
            <a:spLocks noGrp="1" noChangeArrowheads="1"/>
          </p:cNvSpPr>
          <p:nvPr>
            <p:ph type="title"/>
          </p:nvPr>
        </p:nvSpPr>
        <p:spPr/>
        <p:txBody>
          <a:bodyPr/>
          <a:lstStyle/>
          <a:p>
            <a:pPr eaLnBrk="1" hangingPunct="1"/>
            <a:r>
              <a:rPr lang="en-US" altLang="en-US" sz="4000" b="1" smtClean="0">
                <a:solidFill>
                  <a:srgbClr val="660066"/>
                </a:solidFill>
              </a:rPr>
              <a:t>Specification of the Additive Error Term</a:t>
            </a:r>
            <a:endParaRPr lang="en-US" altLang="en-US" sz="4000" i="1" smtClean="0">
              <a:solidFill>
                <a:srgbClr val="660066"/>
              </a:solidFill>
            </a:endParaRPr>
          </a:p>
        </p:txBody>
      </p:sp>
      <p:sp>
        <p:nvSpPr>
          <p:cNvPr id="1129475" name="Rectangle 3"/>
          <p:cNvSpPr>
            <a:spLocks noGrp="1" noChangeArrowheads="1"/>
          </p:cNvSpPr>
          <p:nvPr>
            <p:ph type="body" idx="1"/>
          </p:nvPr>
        </p:nvSpPr>
        <p:spPr>
          <a:xfrm>
            <a:off x="514350" y="2095500"/>
            <a:ext cx="7896225" cy="4314825"/>
          </a:xfrm>
        </p:spPr>
        <p:txBody>
          <a:bodyPr/>
          <a:lstStyle/>
          <a:p>
            <a:pPr eaLnBrk="1" hangingPunct="1">
              <a:lnSpc>
                <a:spcPct val="80000"/>
              </a:lnSpc>
            </a:pPr>
            <a:r>
              <a:rPr lang="en-US" altLang="en-US" sz="1800" smtClean="0"/>
              <a:t>The analyst does not have any information about the error term</a:t>
            </a:r>
          </a:p>
          <a:p>
            <a:pPr eaLnBrk="1" hangingPunct="1">
              <a:lnSpc>
                <a:spcPct val="80000"/>
              </a:lnSpc>
            </a:pPr>
            <a:endParaRPr lang="en-US" altLang="en-US" sz="1800" smtClean="0"/>
          </a:p>
          <a:p>
            <a:pPr lvl="1" eaLnBrk="1" hangingPunct="1">
              <a:lnSpc>
                <a:spcPct val="80000"/>
              </a:lnSpc>
            </a:pPr>
            <a:r>
              <a:rPr lang="en-US" altLang="en-US" sz="1600" smtClean="0"/>
              <a:t>The total error term is the sum of errors </a:t>
            </a:r>
          </a:p>
          <a:p>
            <a:pPr lvl="1" eaLnBrk="1" hangingPunct="1">
              <a:lnSpc>
                <a:spcPct val="80000"/>
              </a:lnSpc>
              <a:buFont typeface="Wingdings" panose="05000000000000000000" pitchFamily="2" charset="2"/>
              <a:buNone/>
            </a:pPr>
            <a:r>
              <a:rPr lang="en-US" altLang="en-US" sz="1600" smtClean="0"/>
              <a:t>	from many sources and is represented </a:t>
            </a:r>
          </a:p>
          <a:p>
            <a:pPr lvl="1" eaLnBrk="1" hangingPunct="1">
              <a:lnSpc>
                <a:spcPct val="80000"/>
              </a:lnSpc>
              <a:buFont typeface="Wingdings" panose="05000000000000000000" pitchFamily="2" charset="2"/>
              <a:buNone/>
            </a:pPr>
            <a:r>
              <a:rPr lang="en-US" altLang="en-US" sz="1600" smtClean="0"/>
              <a:t>	by a random variable. </a:t>
            </a:r>
          </a:p>
          <a:p>
            <a:pPr lvl="1" eaLnBrk="1" hangingPunct="1">
              <a:lnSpc>
                <a:spcPct val="80000"/>
              </a:lnSpc>
            </a:pPr>
            <a:endParaRPr lang="en-US" altLang="en-US" sz="1800" smtClean="0"/>
          </a:p>
          <a:p>
            <a:pPr lvl="1" eaLnBrk="1" hangingPunct="1">
              <a:lnSpc>
                <a:spcPct val="80000"/>
              </a:lnSpc>
            </a:pPr>
            <a:r>
              <a:rPr lang="en-US" altLang="en-US" sz="1600" smtClean="0"/>
              <a:t>Sources of randomness:</a:t>
            </a:r>
          </a:p>
          <a:p>
            <a:pPr lvl="1" eaLnBrk="1" hangingPunct="1">
              <a:lnSpc>
                <a:spcPct val="80000"/>
              </a:lnSpc>
            </a:pPr>
            <a:endParaRPr lang="en-US" altLang="en-US" sz="800" smtClean="0"/>
          </a:p>
          <a:p>
            <a:pPr lvl="2" eaLnBrk="1" hangingPunct="1">
              <a:lnSpc>
                <a:spcPct val="80000"/>
              </a:lnSpc>
            </a:pPr>
            <a:r>
              <a:rPr lang="en-US" altLang="en-US" sz="1400" smtClean="0"/>
              <a:t>Imperfect information</a:t>
            </a:r>
          </a:p>
          <a:p>
            <a:pPr lvl="2" eaLnBrk="1" hangingPunct="1">
              <a:lnSpc>
                <a:spcPct val="80000"/>
              </a:lnSpc>
            </a:pPr>
            <a:r>
              <a:rPr lang="en-US" altLang="en-US" sz="1400" smtClean="0"/>
              <a:t>Measurement errors</a:t>
            </a:r>
          </a:p>
          <a:p>
            <a:pPr lvl="2" eaLnBrk="1" hangingPunct="1">
              <a:lnSpc>
                <a:spcPct val="80000"/>
              </a:lnSpc>
            </a:pPr>
            <a:r>
              <a:rPr lang="en-US" altLang="en-US" sz="1400" smtClean="0"/>
              <a:t>Omission of model attributes</a:t>
            </a:r>
          </a:p>
          <a:p>
            <a:pPr lvl="2" eaLnBrk="1" hangingPunct="1">
              <a:lnSpc>
                <a:spcPct val="80000"/>
              </a:lnSpc>
            </a:pPr>
            <a:r>
              <a:rPr lang="en-US" altLang="en-US" sz="1400" smtClean="0"/>
              <a:t>Omission of characteristics of the individual that influence his/her choice decision</a:t>
            </a:r>
          </a:p>
          <a:p>
            <a:pPr lvl="2" eaLnBrk="1" hangingPunct="1">
              <a:lnSpc>
                <a:spcPct val="80000"/>
              </a:lnSpc>
            </a:pPr>
            <a:r>
              <a:rPr lang="en-US" altLang="en-US" sz="1400" smtClean="0"/>
              <a:t>Errors in the utility function</a:t>
            </a:r>
          </a:p>
          <a:p>
            <a:pPr lvl="2" eaLnBrk="1" hangingPunct="1">
              <a:lnSpc>
                <a:spcPct val="80000"/>
              </a:lnSpc>
            </a:pPr>
            <a:endParaRPr lang="en-US" altLang="en-US" sz="1800" smtClean="0"/>
          </a:p>
          <a:p>
            <a:pPr lvl="1" eaLnBrk="1" hangingPunct="1">
              <a:lnSpc>
                <a:spcPct val="80000"/>
              </a:lnSpc>
            </a:pPr>
            <a:r>
              <a:rPr lang="en-US" altLang="en-US" sz="1600" smtClean="0"/>
              <a:t>Different assumptions about the distribution of the random variables associated with the utility of each alternative result in different representations of the model used to describe and predict choice probabilities.</a:t>
            </a:r>
          </a:p>
        </p:txBody>
      </p:sp>
      <p:graphicFrame>
        <p:nvGraphicFramePr>
          <p:cNvPr id="51205" name="Object 17"/>
          <p:cNvGraphicFramePr>
            <a:graphicFrameLocks noChangeAspect="1"/>
          </p:cNvGraphicFramePr>
          <p:nvPr/>
        </p:nvGraphicFramePr>
        <p:xfrm>
          <a:off x="5073650" y="2620963"/>
          <a:ext cx="4070350" cy="1103312"/>
        </p:xfrm>
        <a:graphic>
          <a:graphicData uri="http://schemas.openxmlformats.org/presentationml/2006/ole">
            <mc:AlternateContent xmlns:mc="http://schemas.openxmlformats.org/markup-compatibility/2006">
              <mc:Choice xmlns:v="urn:schemas-microsoft-com:vml" Requires="v">
                <p:oleObj spid="_x0000_s141321" name="Equation" r:id="rId4" imgW="2540000" imgH="685800" progId="Equation.DSMT4">
                  <p:embed/>
                </p:oleObj>
              </mc:Choice>
              <mc:Fallback>
                <p:oleObj name="Equation" r:id="rId4" imgW="2540000" imgH="685800" progId="Equation.DSMT4">
                  <p:embed/>
                  <p:pic>
                    <p:nvPicPr>
                      <p:cNvPr id="51205"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650" y="2620963"/>
                        <a:ext cx="4070350" cy="110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5216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9475">
                                            <p:txEl>
                                              <p:pRg st="6" end="6"/>
                                            </p:txEl>
                                          </p:spTgt>
                                        </p:tgtEl>
                                        <p:attrNameLst>
                                          <p:attrName>style.visibility</p:attrName>
                                        </p:attrNameLst>
                                      </p:cBhvr>
                                      <p:to>
                                        <p:strVal val="visible"/>
                                      </p:to>
                                    </p:set>
                                    <p:animEffect transition="in" filter="fade">
                                      <p:cBhvr>
                                        <p:cTn id="7" dur="1000"/>
                                        <p:tgtEl>
                                          <p:spTgt spid="1129475">
                                            <p:txEl>
                                              <p:pRg st="6" end="6"/>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29475">
                                            <p:txEl>
                                              <p:pRg st="8" end="8"/>
                                            </p:txEl>
                                          </p:spTgt>
                                        </p:tgtEl>
                                        <p:attrNameLst>
                                          <p:attrName>style.visibility</p:attrName>
                                        </p:attrNameLst>
                                      </p:cBhvr>
                                      <p:to>
                                        <p:strVal val="visible"/>
                                      </p:to>
                                    </p:set>
                                    <p:animEffect transition="in" filter="fade">
                                      <p:cBhvr>
                                        <p:cTn id="11" dur="1000"/>
                                        <p:tgtEl>
                                          <p:spTgt spid="1129475">
                                            <p:txEl>
                                              <p:pRg st="8" end="8"/>
                                            </p:txEl>
                                          </p:spTgt>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29475">
                                            <p:txEl>
                                              <p:pRg st="9" end="9"/>
                                            </p:txEl>
                                          </p:spTgt>
                                        </p:tgtEl>
                                        <p:attrNameLst>
                                          <p:attrName>style.visibility</p:attrName>
                                        </p:attrNameLst>
                                      </p:cBhvr>
                                      <p:to>
                                        <p:strVal val="visible"/>
                                      </p:to>
                                    </p:set>
                                    <p:animEffect transition="in" filter="fade">
                                      <p:cBhvr>
                                        <p:cTn id="15" dur="1000"/>
                                        <p:tgtEl>
                                          <p:spTgt spid="1129475">
                                            <p:txEl>
                                              <p:pRg st="9" end="9"/>
                                            </p:txEl>
                                          </p:spTgt>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29475">
                                            <p:txEl>
                                              <p:pRg st="10" end="10"/>
                                            </p:txEl>
                                          </p:spTgt>
                                        </p:tgtEl>
                                        <p:attrNameLst>
                                          <p:attrName>style.visibility</p:attrName>
                                        </p:attrNameLst>
                                      </p:cBhvr>
                                      <p:to>
                                        <p:strVal val="visible"/>
                                      </p:to>
                                    </p:set>
                                    <p:animEffect transition="in" filter="fade">
                                      <p:cBhvr>
                                        <p:cTn id="19" dur="1000"/>
                                        <p:tgtEl>
                                          <p:spTgt spid="1129475">
                                            <p:txEl>
                                              <p:pRg st="10" end="10"/>
                                            </p:txEl>
                                          </p:spTgt>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29475">
                                            <p:txEl>
                                              <p:pRg st="11" end="11"/>
                                            </p:txEl>
                                          </p:spTgt>
                                        </p:tgtEl>
                                        <p:attrNameLst>
                                          <p:attrName>style.visibility</p:attrName>
                                        </p:attrNameLst>
                                      </p:cBhvr>
                                      <p:to>
                                        <p:strVal val="visible"/>
                                      </p:to>
                                    </p:set>
                                    <p:animEffect transition="in" filter="fade">
                                      <p:cBhvr>
                                        <p:cTn id="23" dur="1000"/>
                                        <p:tgtEl>
                                          <p:spTgt spid="1129475">
                                            <p:txEl>
                                              <p:pRg st="11" end="11"/>
                                            </p:txEl>
                                          </p:spTgt>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1129475">
                                            <p:txEl>
                                              <p:pRg st="12" end="12"/>
                                            </p:txEl>
                                          </p:spTgt>
                                        </p:tgtEl>
                                        <p:attrNameLst>
                                          <p:attrName>style.visibility</p:attrName>
                                        </p:attrNameLst>
                                      </p:cBhvr>
                                      <p:to>
                                        <p:strVal val="visible"/>
                                      </p:to>
                                    </p:set>
                                    <p:animEffect transition="in" filter="fade">
                                      <p:cBhvr>
                                        <p:cTn id="27" dur="1000"/>
                                        <p:tgtEl>
                                          <p:spTgt spid="1129475">
                                            <p:txEl>
                                              <p:pRg st="12" end="1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129475">
                                            <p:txEl>
                                              <p:pRg st="14" end="14"/>
                                            </p:txEl>
                                          </p:spTgt>
                                        </p:tgtEl>
                                        <p:attrNameLst>
                                          <p:attrName>style.visibility</p:attrName>
                                        </p:attrNameLst>
                                      </p:cBhvr>
                                      <p:to>
                                        <p:strVal val="visible"/>
                                      </p:to>
                                    </p:set>
                                    <p:animEffect transition="in" filter="fade">
                                      <p:cBhvr>
                                        <p:cTn id="32" dur="1000"/>
                                        <p:tgtEl>
                                          <p:spTgt spid="112947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Text Box 2"/>
          <p:cNvSpPr txBox="1">
            <a:spLocks noChangeArrowheads="1"/>
          </p:cNvSpPr>
          <p:nvPr/>
        </p:nvSpPr>
        <p:spPr bwMode="auto">
          <a:xfrm>
            <a:off x="4354513" y="2090738"/>
            <a:ext cx="435610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defRPr/>
            </a:pPr>
            <a:r>
              <a:rPr lang="en-US" sz="4400" b="1">
                <a:solidFill>
                  <a:schemeClr val="folHlink"/>
                </a:solidFill>
                <a:effectLst>
                  <a:outerShdw blurRad="38100" dist="38100" dir="2700000" algn="tl">
                    <a:srgbClr val="C0C0C0"/>
                  </a:outerShdw>
                </a:effectLst>
                <a:latin typeface="Tahoma" pitchFamily="34" charset="0"/>
              </a:rPr>
              <a:t>Choice Model Estimation Training</a:t>
            </a:r>
          </a:p>
        </p:txBody>
      </p:sp>
      <p:sp>
        <p:nvSpPr>
          <p:cNvPr id="61443" name="Text Box 3"/>
          <p:cNvSpPr txBox="1">
            <a:spLocks noChangeArrowheads="1"/>
          </p:cNvSpPr>
          <p:nvPr/>
        </p:nvSpPr>
        <p:spPr bwMode="auto">
          <a:xfrm>
            <a:off x="2298700" y="5969000"/>
            <a:ext cx="589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eaLnBrk="1" hangingPunct="1"/>
            <a:r>
              <a:rPr lang="en-US" altLang="en-US" sz="1600" b="1">
                <a:solidFill>
                  <a:schemeClr val="accent2"/>
                </a:solidFill>
              </a:rPr>
              <a:t>NCTCOG-University of Texas Partnership Program          </a:t>
            </a:r>
            <a:r>
              <a:rPr lang="en-US" altLang="en-US" sz="2000" b="1">
                <a:solidFill>
                  <a:schemeClr val="accent2"/>
                </a:solidFill>
              </a:rPr>
              <a:t>		</a:t>
            </a:r>
            <a:endParaRPr lang="en-US" altLang="en-US" sz="2000">
              <a:solidFill>
                <a:schemeClr val="accent2"/>
              </a:solidFill>
              <a:latin typeface="Tahoma" panose="020B0604030504040204" pitchFamily="34" charset="0"/>
            </a:endParaRPr>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96025"/>
            <a:ext cx="61595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6442075"/>
            <a:ext cx="31369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Text Box 6"/>
          <p:cNvSpPr txBox="1">
            <a:spLocks noChangeArrowheads="1"/>
          </p:cNvSpPr>
          <p:nvPr/>
        </p:nvSpPr>
        <p:spPr bwMode="auto">
          <a:xfrm>
            <a:off x="4737100" y="4229100"/>
            <a:ext cx="43942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r" eaLnBrk="1" hangingPunct="1"/>
            <a:r>
              <a:rPr lang="en-US" altLang="en-US" b="1" i="1">
                <a:solidFill>
                  <a:srgbClr val="660066"/>
                </a:solidFill>
              </a:rPr>
              <a:t>Prepared by</a:t>
            </a:r>
            <a:r>
              <a:rPr lang="en-US" altLang="en-US" b="1">
                <a:solidFill>
                  <a:srgbClr val="660066"/>
                </a:solidFill>
              </a:rPr>
              <a:t> Ipek N. Sener and Chandra R. Bhat</a:t>
            </a:r>
          </a:p>
          <a:p>
            <a:pPr algn="r" eaLnBrk="1" hangingPunct="1"/>
            <a:r>
              <a:rPr lang="en-US" altLang="en-US">
                <a:solidFill>
                  <a:srgbClr val="660066"/>
                </a:solidFill>
              </a:rPr>
              <a:t>University of Texas at Austin</a:t>
            </a:r>
          </a:p>
        </p:txBody>
      </p:sp>
      <p:sp>
        <p:nvSpPr>
          <p:cNvPr id="61447" name="Text Box 7"/>
          <p:cNvSpPr txBox="1">
            <a:spLocks noChangeArrowheads="1"/>
          </p:cNvSpPr>
          <p:nvPr/>
        </p:nvSpPr>
        <p:spPr bwMode="auto">
          <a:xfrm>
            <a:off x="4749800" y="0"/>
            <a:ext cx="4394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1400">
                <a:solidFill>
                  <a:schemeClr val="tx1"/>
                </a:solidFill>
                <a:latin typeface="Times New Roman" panose="02020603050405020304" pitchFamily="18" charset="0"/>
              </a:defRPr>
            </a:lvl9pPr>
          </a:lstStyle>
          <a:p>
            <a:pPr algn="r" eaLnBrk="1" hangingPunct="1"/>
            <a:r>
              <a:rPr lang="en-US" altLang="en-US" sz="2500" b="1" i="1">
                <a:solidFill>
                  <a:srgbClr val="660066"/>
                </a:solidFill>
              </a:rPr>
              <a:t>SESSION I</a:t>
            </a:r>
            <a:endParaRPr lang="en-US" altLang="en-US" sz="2500">
              <a:solidFill>
                <a:srgbClr val="660066"/>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Energy Economics</a:t>
            </a:r>
            <a:endParaRPr lang="en-US" dirty="0"/>
          </a:p>
        </p:txBody>
      </p:sp>
      <p:cxnSp>
        <p:nvCxnSpPr>
          <p:cNvPr id="10" name="Straight Arrow Connector 9"/>
          <p:cNvCxnSpPr>
            <a:stCxn id="16" idx="3"/>
            <a:endCxn id="13" idx="1"/>
          </p:cNvCxnSpPr>
          <p:nvPr/>
        </p:nvCxnSpPr>
        <p:spPr>
          <a:xfrm flipV="1">
            <a:off x="2510689" y="1852737"/>
            <a:ext cx="2751618" cy="16054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6" idx="3"/>
            <a:endCxn id="14" idx="1"/>
          </p:cNvCxnSpPr>
          <p:nvPr/>
        </p:nvCxnSpPr>
        <p:spPr>
          <a:xfrm>
            <a:off x="2510689" y="3458183"/>
            <a:ext cx="2775675" cy="2393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6" idx="3"/>
            <a:endCxn id="15" idx="1"/>
          </p:cNvCxnSpPr>
          <p:nvPr/>
        </p:nvCxnSpPr>
        <p:spPr>
          <a:xfrm>
            <a:off x="2510689" y="3458183"/>
            <a:ext cx="2770242" cy="21353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Picture 2" descr="C:\Users\caee-rp22687-la\Desktop\Images\energ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307" y="1151006"/>
            <a:ext cx="2506181"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caee-rp22687-la\Desktop\Images\sola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64" y="2993257"/>
            <a:ext cx="2515463" cy="140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Users\caee-rp22687-la\Desktop\Images\wind_mill.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931" y="4838095"/>
            <a:ext cx="2520896" cy="151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C:\Users\caee-rp22687-la\Desktop\Images\cit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2597105"/>
            <a:ext cx="1977289" cy="172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36151544"/>
      </p:ext>
    </p:extLst>
  </p:cSld>
  <p:clrMapOvr>
    <a:masterClrMapping/>
  </p:clrMapOvr>
  <mc:AlternateContent xmlns:mc="http://schemas.openxmlformats.org/markup-compatibility/2006" xmlns:p14="http://schemas.microsoft.com/office/powerpoint/2010/main">
    <mc:Choice Requires="p14">
      <p:transition spd="slow" p14:dur="2000" advTm="63332"/>
    </mc:Choice>
    <mc:Fallback xmlns="">
      <p:transition spd="slow" advTm="6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4911" x="4959350" y="1606550"/>
          <p14:tracePt t="5139" x="4921250" y="1600200"/>
          <p14:tracePt t="5149" x="4883150" y="1587500"/>
          <p14:tracePt t="5160" x="4775200" y="1562100"/>
          <p14:tracePt t="5175" x="4552950" y="1555750"/>
          <p14:tracePt t="5201" x="4445000" y="1555750"/>
          <p14:tracePt t="5226" x="4318000" y="1612900"/>
          <p14:tracePt t="5251" x="4051300" y="1797050"/>
          <p14:tracePt t="5276" x="3663950" y="2101850"/>
          <p14:tracePt t="5301" x="3486150" y="2235200"/>
          <p14:tracePt t="5615" x="3390900" y="2279650"/>
          <p14:tracePt t="5641" x="3194050" y="2393950"/>
          <p14:tracePt t="5651" x="2908300" y="2590800"/>
          <p14:tracePt t="5651" x="2622550" y="2844800"/>
          <p14:tracePt t="5675" x="2489200" y="2990850"/>
          <p14:tracePt t="5701" x="2279650" y="3213100"/>
          <p14:tracePt t="5727" x="2203450" y="3352800"/>
          <p14:tracePt t="5750" x="2152650" y="3486150"/>
          <p14:tracePt t="5775" x="2159000" y="3517900"/>
          <p14:tracePt t="5775" x="2171700" y="3543300"/>
          <p14:tracePt t="5801" x="2209800" y="3568700"/>
          <p14:tracePt t="5824" x="2311400" y="3575050"/>
          <p14:tracePt t="5849" x="2552700" y="3517900"/>
          <p14:tracePt t="5874" x="2768600" y="3371850"/>
          <p14:tracePt t="5900" x="2927350" y="3168650"/>
          <p14:tracePt t="5924" x="2927350" y="3162300"/>
          <p14:tracePt t="5949" x="2908300" y="2984500"/>
          <p14:tracePt t="5974" x="2819400" y="2882900"/>
          <p14:tracePt t="5999" x="2724150" y="2844800"/>
          <p14:tracePt t="6024" x="2565400" y="2844800"/>
          <p14:tracePt t="6050" x="2413000" y="2946400"/>
          <p14:tracePt t="6074" x="2063750" y="3194050"/>
          <p14:tracePt t="6099" x="1917700" y="3346450"/>
          <p14:tracePt t="6124" x="1828800" y="3498850"/>
          <p14:tracePt t="6149" x="1816100" y="3536950"/>
          <p14:tracePt t="6174" x="1835150" y="3575050"/>
          <p14:tracePt t="6199" x="1898650" y="3594100"/>
          <p14:tracePt t="6224" x="2089150" y="3594100"/>
          <p14:tracePt t="6250" x="2444750" y="3511550"/>
          <p14:tracePt t="6274" x="2876550" y="3111500"/>
          <p14:tracePt t="6299" x="3060700" y="2800350"/>
          <p14:tracePt t="6323" x="3086100" y="2698750"/>
          <p14:tracePt t="6349" x="3073400" y="2679700"/>
          <p14:tracePt t="6374" x="3009900" y="2647950"/>
          <p14:tracePt t="6374" x="2965450" y="2647950"/>
          <p14:tracePt t="6400" x="2889250" y="2647950"/>
          <p14:tracePt t="6424" x="2781300" y="2698750"/>
          <p14:tracePt t="6449" x="2628900" y="2863850"/>
          <p14:tracePt t="6474" x="2590800" y="2978150"/>
          <p14:tracePt t="6499" x="2590800" y="3035300"/>
          <p14:tracePt t="6524" x="2705100" y="3086100"/>
          <p14:tracePt t="6548" x="2857500" y="3086100"/>
          <p14:tracePt t="6573" x="3302000" y="2921000"/>
          <p14:tracePt t="6598" x="3390900" y="2863850"/>
          <p14:tracePt t="6598" x="3397250" y="2863850"/>
          <p14:tracePt t="8144" x="0" y="0"/>
        </p14:tracePtLst>
        <p14:tracePtLst>
          <p14:tracePt t="11121" x="3397250" y="2863850"/>
          <p14:tracePt t="11312" x="3340100" y="2876550"/>
          <p14:tracePt t="11320" x="3263900" y="2889250"/>
          <p14:tracePt t="11330" x="3200400" y="2908300"/>
          <p14:tracePt t="11339" x="3035300" y="2978150"/>
          <p14:tracePt t="11364" x="2940050" y="3028950"/>
          <p14:tracePt t="11389" x="2813050" y="3105150"/>
          <p14:tracePt t="11414" x="2724150" y="3162300"/>
          <p14:tracePt t="11439" x="2533650" y="3308350"/>
          <p14:tracePt t="11464" x="2438400" y="3365500"/>
          <p14:tracePt t="11489" x="2349500" y="3448050"/>
          <p14:tracePt t="11514" x="2286000" y="3467100"/>
          <p14:tracePt t="11539" x="2241550" y="3486150"/>
          <p14:tracePt t="11563" x="2203450" y="3505200"/>
          <p14:tracePt t="11589" x="2197100" y="3505200"/>
          <p14:tracePt t="11678" x="2197100" y="3517900"/>
          <p14:tracePt t="11688" x="2190750" y="3530600"/>
          <p14:tracePt t="11697" x="2184400" y="3556000"/>
          <p14:tracePt t="11706" x="2178050" y="3581400"/>
          <p14:tracePt t="11713" x="2178050" y="3651250"/>
          <p14:tracePt t="11738" x="2178050" y="3695700"/>
          <p14:tracePt t="11763" x="2273300" y="3727450"/>
          <p14:tracePt t="11791" x="2425700" y="3727450"/>
          <p14:tracePt t="11816" x="2762250" y="3562350"/>
          <p14:tracePt t="11838" x="3041650" y="3282950"/>
          <p14:tracePt t="11864" x="3079750" y="3149600"/>
          <p14:tracePt t="11889" x="3079750" y="3092450"/>
          <p14:tracePt t="11914" x="3054350" y="3041650"/>
          <p14:tracePt t="11938" x="2959100" y="2971800"/>
          <p14:tracePt t="11963" x="2806700" y="2965450"/>
          <p14:tracePt t="11988" x="2654300" y="2990850"/>
          <p14:tracePt t="12013" x="2400300" y="3117850"/>
          <p14:tracePt t="12038" x="2279650" y="3251200"/>
          <p14:tracePt t="12063" x="2209800" y="3403600"/>
          <p14:tracePt t="12088" x="2197100" y="3473450"/>
          <p14:tracePt t="12112" x="2222500" y="3562350"/>
          <p14:tracePt t="12138" x="2260600" y="3594100"/>
          <p14:tracePt t="12162" x="2343150" y="3600450"/>
          <p14:tracePt t="12187" x="2476500" y="3587750"/>
          <p14:tracePt t="12213" x="2711450" y="3498850"/>
          <p14:tracePt t="12237" x="2781300" y="3422650"/>
          <p14:tracePt t="12262" x="2857500" y="3276600"/>
          <p14:tracePt t="12289" x="2870200" y="3244850"/>
          <p14:tracePt t="12313" x="2870200" y="3213100"/>
          <p14:tracePt t="12338" x="2832100" y="3194050"/>
          <p14:tracePt t="12362" x="2800350" y="3187700"/>
          <p14:tracePt t="12388" x="2724150" y="3200400"/>
          <p14:tracePt t="12412" x="2686050" y="3238500"/>
          <p14:tracePt t="12438" x="2654300" y="3314700"/>
          <p14:tracePt t="12462" x="2654300" y="3359150"/>
          <p14:tracePt t="12487" x="2705100" y="3435350"/>
          <p14:tracePt t="12512" x="2838450" y="3460750"/>
          <p14:tracePt t="12537" x="3073400" y="3390900"/>
          <p14:tracePt t="12562" x="3371850" y="3175000"/>
          <p14:tracePt t="12587" x="3530600" y="3016250"/>
          <p14:tracePt t="12612" x="3536950" y="3009900"/>
          <p14:tracePt t="12836"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3.7|11.1"/>
</p:tagLst>
</file>

<file path=ppt/tags/tag2.xml><?xml version="1.0" encoding="utf-8"?>
<p:tagLst xmlns:a="http://schemas.openxmlformats.org/drawingml/2006/main" xmlns:r="http://schemas.openxmlformats.org/officeDocument/2006/relationships" xmlns:p="http://schemas.openxmlformats.org/presentationml/2006/main">
  <p:tag name="TIMING" val="|7.1|15.5|23.5"/>
</p:tagLst>
</file>

<file path=ppt/tags/tag3.xml><?xml version="1.0" encoding="utf-8"?>
<p:tagLst xmlns:a="http://schemas.openxmlformats.org/drawingml/2006/main" xmlns:r="http://schemas.openxmlformats.org/officeDocument/2006/relationships" xmlns:p="http://schemas.openxmlformats.org/presentationml/2006/main">
  <p:tag name="TIMING" val="|1.8|16.8|2.6|2"/>
</p:tagLst>
</file>

<file path=ppt/tags/tag4.xml><?xml version="1.0" encoding="utf-8"?>
<p:tagLst xmlns:a="http://schemas.openxmlformats.org/drawingml/2006/main" xmlns:r="http://schemas.openxmlformats.org/officeDocument/2006/relationships" xmlns:p="http://schemas.openxmlformats.org/presentationml/2006/main">
  <p:tag name="TIMING" val="|5.6"/>
</p:tagLst>
</file>

<file path=ppt/tags/tag5.xml><?xml version="1.0" encoding="utf-8"?>
<p:tagLst xmlns:a="http://schemas.openxmlformats.org/drawingml/2006/main" xmlns:r="http://schemas.openxmlformats.org/officeDocument/2006/relationships" xmlns:p="http://schemas.openxmlformats.org/presentationml/2006/main">
  <p:tag name="TIMING" val="|4.1"/>
</p:tagLst>
</file>

<file path=ppt/tags/tag6.xml><?xml version="1.0" encoding="utf-8"?>
<p:tagLst xmlns:a="http://schemas.openxmlformats.org/drawingml/2006/main" xmlns:r="http://schemas.openxmlformats.org/officeDocument/2006/relationships" xmlns:p="http://schemas.openxmlformats.org/presentationml/2006/main">
  <p:tag name="TIMING" val="|17|24.8|21"/>
</p:tagLst>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ixel">
  <a:themeElements>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Equ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62704</TotalTime>
  <Words>5759</Words>
  <Application>Microsoft Office PowerPoint</Application>
  <PresentationFormat>On-screen Show (4:3)</PresentationFormat>
  <Paragraphs>880</Paragraphs>
  <Slides>81</Slides>
  <Notes>79</Notes>
  <HiddenSlides>0</HiddenSlides>
  <MMClips>13</MMClips>
  <ScaleCrop>false</ScaleCrop>
  <HeadingPairs>
    <vt:vector size="6" baseType="variant">
      <vt:variant>
        <vt:lpstr>Theme</vt:lpstr>
      </vt:variant>
      <vt:variant>
        <vt:i4>5</vt:i4>
      </vt:variant>
      <vt:variant>
        <vt:lpstr>Embedded OLE Servers</vt:lpstr>
      </vt:variant>
      <vt:variant>
        <vt:i4>4</vt:i4>
      </vt:variant>
      <vt:variant>
        <vt:lpstr>Slide Titles</vt:lpstr>
      </vt:variant>
      <vt:variant>
        <vt:i4>81</vt:i4>
      </vt:variant>
    </vt:vector>
  </HeadingPairs>
  <TitlesOfParts>
    <vt:vector size="90" baseType="lpstr">
      <vt:lpstr>Blends</vt:lpstr>
      <vt:lpstr>1_Blends</vt:lpstr>
      <vt:lpstr>Pixel</vt:lpstr>
      <vt:lpstr>Edge</vt:lpstr>
      <vt:lpstr>Equity</vt:lpstr>
      <vt:lpstr>Equation</vt:lpstr>
      <vt:lpstr>Microsoft Equation 3.0</vt:lpstr>
      <vt:lpstr>Chart</vt:lpstr>
      <vt:lpstr>Microsoft Word Picture</vt:lpstr>
      <vt:lpstr>PowerPoint Presentation</vt:lpstr>
      <vt:lpstr>Introduction: Choice Modeling</vt:lpstr>
      <vt:lpstr>PowerPoint Presentation</vt:lpstr>
      <vt:lpstr>PowerPoint Presentation</vt:lpstr>
      <vt:lpstr>Discrete Choice Models</vt:lpstr>
      <vt:lpstr>Marketing</vt:lpstr>
      <vt:lpstr>Marketing</vt:lpstr>
      <vt:lpstr>Transportation</vt:lpstr>
      <vt:lpstr>Energy Economics</vt:lpstr>
      <vt:lpstr>Environmental Economics</vt:lpstr>
      <vt:lpstr>Geography</vt:lpstr>
      <vt:lpstr>Example: Daily activity-travel pattern of an individual</vt:lpstr>
      <vt:lpstr>Application</vt:lpstr>
      <vt:lpstr>Elements of Choice Decision Process</vt:lpstr>
      <vt:lpstr>Elements of Choice Decision Process: Decision Maker</vt:lpstr>
      <vt:lpstr>Elements of Choice Decision Process: Alternatives</vt:lpstr>
      <vt:lpstr>The Choice Set</vt:lpstr>
      <vt:lpstr>PowerPoint Presentation</vt:lpstr>
      <vt:lpstr>Elements of Choice Decision Process: Attributes of Alternatives</vt:lpstr>
      <vt:lpstr>Elements of Choice Decision Process: Decision Rule</vt:lpstr>
      <vt:lpstr>PowerPoint Presentation</vt:lpstr>
      <vt:lpstr>The Choice Forecasting Process</vt:lpstr>
      <vt:lpstr>Utility-Based Choice Theory:  Basics of Utility Theory</vt:lpstr>
      <vt:lpstr>Utility-Based Choice Theory: Random Utility Models</vt:lpstr>
      <vt:lpstr>Probabilistic Choice Theory: Random Utility Approach</vt:lpstr>
      <vt:lpstr>Components of the Deterministic Portion of the Utility</vt:lpstr>
      <vt:lpstr>Multinomial Choice Model</vt:lpstr>
      <vt:lpstr>PowerPoint Presentation</vt:lpstr>
      <vt:lpstr>PowerPoint Presentation</vt:lpstr>
      <vt:lpstr>Multinomial Logit Model</vt:lpstr>
      <vt:lpstr>Multinomial Logit Model</vt:lpstr>
      <vt:lpstr>The Revolution in Choice Modeling</vt:lpstr>
      <vt:lpstr>PowerPoint Presentation</vt:lpstr>
      <vt:lpstr>PowerPoint Presentation</vt:lpstr>
      <vt:lpstr>DATA &amp; EMPIRICAL RESULTS</vt:lpstr>
      <vt:lpstr>PowerPoint Presentation</vt:lpstr>
      <vt:lpstr>PowerPoint Presentation</vt:lpstr>
      <vt:lpstr>Elasticity  Matrix  in  Response  to  Change  in  Rail  Service  for  Multinomial  Logit  and  Heteroscedastic  Models</vt:lpstr>
      <vt:lpstr>POLICY IMPLICATIONS</vt:lpstr>
      <vt:lpstr>Advanced Discrete Choice Model Structures</vt:lpstr>
      <vt:lpstr>MMNL Class of Models</vt:lpstr>
      <vt:lpstr>Simulation Estimation Techniques</vt:lpstr>
      <vt:lpstr>Pseudo Monte-Carlo (PMC) Methods</vt:lpstr>
      <vt:lpstr>1000 Pseudo Monte Carlo Draws</vt:lpstr>
      <vt:lpstr>(b) Quasi Monte-Carlo (QMC) Methods</vt:lpstr>
      <vt:lpstr>1000 Quasi Monte Carlo Draws</vt:lpstr>
      <vt:lpstr>(c) Hybrid Methods</vt:lpstr>
      <vt:lpstr>(c) Hybrid Methods: Randomizing QMC Sequences</vt:lpstr>
      <vt:lpstr>(c) Hybrid Methods: Randomizing QMC Sequences</vt:lpstr>
      <vt:lpstr>(c) Hybrid Methods: Randomizing QMC Sequences</vt:lpstr>
      <vt:lpstr>Use  of  Randomized  QMC  in Model  Estimation</vt:lpstr>
      <vt:lpstr>PowerPoint Presentation</vt:lpstr>
      <vt:lpstr>PowerPoint Presentation</vt:lpstr>
      <vt:lpstr>PowerPoint Presentation</vt:lpstr>
      <vt:lpstr>200 QMC draws</vt:lpstr>
      <vt:lpstr>400 QMC draws</vt:lpstr>
      <vt:lpstr>PowerPoint Presentation</vt:lpstr>
      <vt:lpstr>MSL Inference Approach</vt:lpstr>
      <vt:lpstr>Alternatives to MSL Approach</vt:lpstr>
      <vt:lpstr>MACML Approach</vt:lpstr>
      <vt:lpstr>PowerPoint Presentation</vt:lpstr>
      <vt:lpstr>Panel MNP</vt:lpstr>
      <vt:lpstr>Panel MNP: Diagonal</vt:lpstr>
      <vt:lpstr>Panel MNP: Non-Diagonal</vt:lpstr>
      <vt:lpstr>Thank You!</vt:lpstr>
      <vt:lpstr>Binary Choice Models</vt:lpstr>
      <vt:lpstr>PowerPoint Presentation</vt:lpstr>
      <vt:lpstr>PowerPoint Presentation</vt:lpstr>
      <vt:lpstr>PowerPoint Presentation</vt:lpstr>
      <vt:lpstr>PowerPoint Presentation</vt:lpstr>
      <vt:lpstr> Binary Probit</vt:lpstr>
      <vt:lpstr>PowerPoint Presentation</vt:lpstr>
      <vt:lpstr>Binary Logit Model</vt:lpstr>
      <vt:lpstr>PowerPoint Presentation</vt:lpstr>
      <vt:lpstr>Utility Associated with the Attributes of Alternatives</vt:lpstr>
      <vt:lpstr>PowerPoint Presentation</vt:lpstr>
      <vt:lpstr>Utility ‘Biases’ Due to Excluded Variables</vt:lpstr>
      <vt:lpstr>Utility Related to the Characteristics of the Decision Maker</vt:lpstr>
      <vt:lpstr>Utility Defined by Interactions between Alternative Attributes and Decision Maker Characteristics</vt:lpstr>
      <vt:lpstr>Specification of the Additive Error Term</vt:lpstr>
      <vt:lpstr>PowerPoint Presentation</vt:lpstr>
    </vt:vector>
  </TitlesOfParts>
  <Company>UT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Choice Model Estimation Training_Session 1</dc:title>
  <dc:creator>Ipek Nese Sener</dc:creator>
  <cp:lastModifiedBy>Keith Maynard</cp:lastModifiedBy>
  <cp:revision>1294</cp:revision>
  <dcterms:created xsi:type="dcterms:W3CDTF">2006-05-19T03:11:49Z</dcterms:created>
  <dcterms:modified xsi:type="dcterms:W3CDTF">2016-06-22T06:13:27Z</dcterms:modified>
</cp:coreProperties>
</file>